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64"/>
  </p:notesMasterIdLst>
  <p:handoutMasterIdLst>
    <p:handoutMasterId r:id="rId65"/>
  </p:handoutMasterIdLst>
  <p:sldIdLst>
    <p:sldId id="1625" r:id="rId5"/>
    <p:sldId id="1762" r:id="rId6"/>
    <p:sldId id="1746" r:id="rId7"/>
    <p:sldId id="1784" r:id="rId8"/>
    <p:sldId id="1748" r:id="rId9"/>
    <p:sldId id="1832" r:id="rId10"/>
    <p:sldId id="1786" r:id="rId11"/>
    <p:sldId id="1834" r:id="rId12"/>
    <p:sldId id="1836" r:id="rId13"/>
    <p:sldId id="1837" r:id="rId14"/>
    <p:sldId id="1838" r:id="rId15"/>
    <p:sldId id="1840" r:id="rId16"/>
    <p:sldId id="1841" r:id="rId17"/>
    <p:sldId id="1842" r:id="rId18"/>
    <p:sldId id="1843" r:id="rId19"/>
    <p:sldId id="1844" r:id="rId20"/>
    <p:sldId id="1845" r:id="rId21"/>
    <p:sldId id="1846" r:id="rId22"/>
    <p:sldId id="1847" r:id="rId23"/>
    <p:sldId id="1848" r:id="rId24"/>
    <p:sldId id="1849" r:id="rId25"/>
    <p:sldId id="1851" r:id="rId26"/>
    <p:sldId id="1850" r:id="rId27"/>
    <p:sldId id="1852" r:id="rId28"/>
    <p:sldId id="1839" r:id="rId29"/>
    <p:sldId id="1853" r:id="rId30"/>
    <p:sldId id="1865" r:id="rId31"/>
    <p:sldId id="1794" r:id="rId32"/>
    <p:sldId id="1795" r:id="rId33"/>
    <p:sldId id="1796" r:id="rId34"/>
    <p:sldId id="1854" r:id="rId35"/>
    <p:sldId id="1861" r:id="rId36"/>
    <p:sldId id="1797" r:id="rId37"/>
    <p:sldId id="1855" r:id="rId38"/>
    <p:sldId id="1856" r:id="rId39"/>
    <p:sldId id="1862" r:id="rId40"/>
    <p:sldId id="1863" r:id="rId41"/>
    <p:sldId id="1804" r:id="rId42"/>
    <p:sldId id="1800" r:id="rId43"/>
    <p:sldId id="1866" r:id="rId44"/>
    <p:sldId id="1805" r:id="rId45"/>
    <p:sldId id="1806" r:id="rId46"/>
    <p:sldId id="1815" r:id="rId47"/>
    <p:sldId id="1827" r:id="rId48"/>
    <p:sldId id="1857" r:id="rId49"/>
    <p:sldId id="1829" r:id="rId50"/>
    <p:sldId id="1830" r:id="rId51"/>
    <p:sldId id="1859" r:id="rId52"/>
    <p:sldId id="1831" r:id="rId53"/>
    <p:sldId id="1867" r:id="rId54"/>
    <p:sldId id="1819" r:id="rId55"/>
    <p:sldId id="1820" r:id="rId56"/>
    <p:sldId id="1821" r:id="rId57"/>
    <p:sldId id="1824" r:id="rId58"/>
    <p:sldId id="1826" r:id="rId59"/>
    <p:sldId id="1825" r:id="rId60"/>
    <p:sldId id="1860" r:id="rId61"/>
    <p:sldId id="1864" r:id="rId62"/>
    <p:sldId id="1599" r:id="rId6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Amy Stafford" initials="AS" lastIdx="45" clrIdx="9">
    <p:extLst>
      <p:ext uri="{19B8F6BF-5375-455C-9EA6-DF929625EA0E}">
        <p15:presenceInfo xmlns:p15="http://schemas.microsoft.com/office/powerpoint/2012/main" userId="S::amy.stafford@waypoint.ws::8a22c619-61ff-4781-85b0-e356cba0a84d" providerId="AD"/>
      </p:ext>
    </p:extLst>
  </p:cmAuthor>
  <p:cmAuthor id="3" name="Mary Feil-Jacobs" initials="MF" lastIdx="22" clrIdx="3"/>
  <p:cmAuthor id="10" name="Amy Stafford" initials="AS [2]" lastIdx="2" clrIdx="10">
    <p:extLst>
      <p:ext uri="{19B8F6BF-5375-455C-9EA6-DF929625EA0E}">
        <p15:presenceInfo xmlns:p15="http://schemas.microsoft.com/office/powerpoint/2012/main" userId="Amy Stafford" providerId="None"/>
      </p:ext>
    </p:extLst>
  </p:cmAuthor>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67561" autoAdjust="0"/>
  </p:normalViewPr>
  <p:slideViewPr>
    <p:cSldViewPr snapToGrid="0">
      <p:cViewPr varScale="1">
        <p:scale>
          <a:sx n="57" d="100"/>
          <a:sy n="57" d="100"/>
        </p:scale>
        <p:origin x="1430" y="77"/>
      </p:cViewPr>
      <p:guideLst/>
    </p:cSldViewPr>
  </p:slideViewPr>
  <p:outlineViewPr>
    <p:cViewPr>
      <p:scale>
        <a:sx n="33" d="100"/>
        <a:sy n="33" d="100"/>
      </p:scale>
      <p:origin x="0" y="-4430"/>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67" d="100"/>
          <a:sy n="67" d="100"/>
        </p:scale>
        <p:origin x="304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latin typeface="Segoe UI" pitchFamily="34" charset="0"/>
              </a:rPr>
              <a:t>Module # and name</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latin typeface="Segoe UI" pitchFamily="34" charset="0"/>
              </a:rPr>
              <a:t>Course #</a:t>
            </a:r>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a:p>
        </p:txBody>
      </p:sp>
      <p:sp>
        <p:nvSpPr>
          <p:cNvPr id="9" name="Date Placeholder 10">
            <a:extLst>
              <a:ext uri="{FF2B5EF4-FFF2-40B4-BE49-F238E27FC236}">
                <a16:creationId xmlns:a16="http://schemas.microsoft.com/office/drawing/2014/main" id="{3DC41249-393C-46D6-8B6A-AAD4899D3B1A}"/>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10" name="Header Placeholder 7">
            <a:extLst>
              <a:ext uri="{FF2B5EF4-FFF2-40B4-BE49-F238E27FC236}">
                <a16:creationId xmlns:a16="http://schemas.microsoft.com/office/drawing/2014/main" id="{95DCCC61-305C-40E6-909C-3BAD530BAE0B}"/>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4" name="Footer Placeholder 4">
            <a:extLst>
              <a:ext uri="{FF2B5EF4-FFF2-40B4-BE49-F238E27FC236}">
                <a16:creationId xmlns:a16="http://schemas.microsoft.com/office/drawing/2014/main" id="{E1C1B0AC-A67D-41E4-9ED4-7ADD19A882A6}"/>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ka.ms/azure-virtual-deskto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ka.ms/welcome-to-r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a-rds1.contoso.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a-rds1.contoso.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ea-rds1.contoso.com/rdweb"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ka.ms/VDI-Optimiz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a:xfrm>
            <a:off x="280670" y="1908810"/>
            <a:ext cx="6303010" cy="6549390"/>
          </a:xfrm>
        </p:spPr>
        <p:txBody>
          <a:bodyPr/>
          <a:lstStyle/>
          <a:p>
            <a:pPr>
              <a:spcAft>
                <a:spcPts val="340"/>
              </a:spcAft>
              <a:defRPr/>
            </a:pPr>
            <a:endParaRPr lang="en-US" dirty="0">
              <a:solidFill>
                <a:srgbClr val="7030A0"/>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Date Placeholder 10">
            <a:extLst>
              <a:ext uri="{FF2B5EF4-FFF2-40B4-BE49-F238E27FC236}">
                <a16:creationId xmlns:a16="http://schemas.microsoft.com/office/drawing/2014/main" id="{D167E5F8-6F7C-489A-910F-F74AF3780240}"/>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71D3B21C-7B45-44E2-ADC3-2019CFA69C9F}"/>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917F7B77-8891-4417-8B0E-C8114EEAA5F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dirty="0"/>
              <a:t>Explain the Remote Desktop Connection (RDC) client and remind students that it's included in the default Windows operating system (OS) installation. Mention that there are Windows Store apps that can be used for connecting to an RDS deployment in the Windows 10 OS interface, in addition to many other RDP clients for various platforms. Run a live demonstration of MSTSC to demonstrate all of its functionality.</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10</a:t>
            </a:fld>
            <a:endParaRPr lang="en-US" dirty="0"/>
          </a:p>
        </p:txBody>
      </p:sp>
      <p:sp>
        <p:nvSpPr>
          <p:cNvPr id="11" name="Date Placeholder 10">
            <a:extLst>
              <a:ext uri="{FF2B5EF4-FFF2-40B4-BE49-F238E27FC236}">
                <a16:creationId xmlns:a16="http://schemas.microsoft.com/office/drawing/2014/main" id="{64D42683-90C3-470C-BDE3-100BE132DFCC}"/>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12" name="Header Placeholder 7">
            <a:extLst>
              <a:ext uri="{FF2B5EF4-FFF2-40B4-BE49-F238E27FC236}">
                <a16:creationId xmlns:a16="http://schemas.microsoft.com/office/drawing/2014/main" id="{72BAED05-43AD-42B6-98BF-B3B0CB62C201}"/>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3" name="Footer Placeholder 4">
            <a:extLst>
              <a:ext uri="{FF2B5EF4-FFF2-40B4-BE49-F238E27FC236}">
                <a16:creationId xmlns:a16="http://schemas.microsoft.com/office/drawing/2014/main" id="{922A77E8-8598-4861-95F1-AA0ACFF658B4}"/>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38240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Mention that there are Windows Store apps that can be used for connecting to an RDS deployment in the Windows 10 OS interface, in addition to many other RDP clients for various platforms. Run a live demonstration of MSTSC to demonstrate all of its functionality.</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11</a:t>
            </a:fld>
            <a:endParaRPr lang="en-US" dirty="0"/>
          </a:p>
        </p:txBody>
      </p:sp>
      <p:sp>
        <p:nvSpPr>
          <p:cNvPr id="10" name="Date Placeholder 10">
            <a:extLst>
              <a:ext uri="{FF2B5EF4-FFF2-40B4-BE49-F238E27FC236}">
                <a16:creationId xmlns:a16="http://schemas.microsoft.com/office/drawing/2014/main" id="{EB34E88B-5B86-4B56-B58B-244D8864C928}"/>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11" name="Header Placeholder 7">
            <a:extLst>
              <a:ext uri="{FF2B5EF4-FFF2-40B4-BE49-F238E27FC236}">
                <a16:creationId xmlns:a16="http://schemas.microsoft.com/office/drawing/2014/main" id="{A6384BD9-A090-4475-865F-9230B6BB2FED}"/>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2" name="Footer Placeholder 4">
            <a:extLst>
              <a:ext uri="{FF2B5EF4-FFF2-40B4-BE49-F238E27FC236}">
                <a16:creationId xmlns:a16="http://schemas.microsoft.com/office/drawing/2014/main" id="{5BF7C166-5FBC-4D21-B7CF-25F73F1A2B63}"/>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98968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Briefly introduce each topic in this lesson. Point out that the planning step is important for each RDS deployment, especially when an RDS deployment must support many users.</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dirty="0"/>
          </a:p>
        </p:txBody>
      </p:sp>
      <p:sp>
        <p:nvSpPr>
          <p:cNvPr id="7" name="Date Placeholder 10">
            <a:extLst>
              <a:ext uri="{FF2B5EF4-FFF2-40B4-BE49-F238E27FC236}">
                <a16:creationId xmlns:a16="http://schemas.microsoft.com/office/drawing/2014/main" id="{14EDA9B5-0F56-4C3C-9BF3-3897256220F1}"/>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AC36510B-9775-4726-8052-9D0C373D1927}"/>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C35AD287-E3CA-497D-8817-BA0F6EB57203}"/>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400175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Remind students that before they deploy RDS, they first should assess the existing environment and document the challenges that RDS should solve. They should also consider the expected number of users and how they will access RDS.</a:t>
            </a:r>
          </a:p>
          <a:p>
            <a:r>
              <a:rPr lang="en-US" dirty="0"/>
              <a:t>This topic is designed to get students thinking about the questions that should be answered before starting an RDS implementation. Not every consideration is applicable in all situations. Start a discussion and ask what else should be considered before an RDS deployment. This topic is intended to be an interactive discussion with students.</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13</a:t>
            </a:fld>
            <a:endParaRPr lang="en-US" dirty="0"/>
          </a:p>
        </p:txBody>
      </p:sp>
      <p:sp>
        <p:nvSpPr>
          <p:cNvPr id="7" name="Date Placeholder 10">
            <a:extLst>
              <a:ext uri="{FF2B5EF4-FFF2-40B4-BE49-F238E27FC236}">
                <a16:creationId xmlns:a16="http://schemas.microsoft.com/office/drawing/2014/main" id="{7B2DAC12-0D62-4292-93E2-A31DCBEFB0FD}"/>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A2B1D65D-39A3-435C-82D8-DEC2B534C632}"/>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252CFBE0-113E-4108-B4D4-58DF7CF0F34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613401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RD Session Host and its role in RDS deployment. Explain that it's a mandatory role service for each session-based desktop deployment of RDS. Point out that the number of concurrent users and the type of applications that they use are the main planning considerations.</a:t>
            </a:r>
          </a:p>
          <a:p>
            <a:r>
              <a:rPr lang="en-US" dirty="0"/>
              <a:t>Ask students what they think would be the most critical resources and potential bottlenecks on an RD Session Host. Discuss how you can estimate hardware requirements for a certain number of users. Be sure to explain that an RDS deployment can have multiple RD Session Hosts.</a:t>
            </a:r>
          </a:p>
          <a:p>
            <a:r>
              <a:rPr lang="en-US" dirty="0"/>
              <a:t>Don't spend too much time discussing high availability, which is covered in the next lesson on high availability options for RDS.</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14</a:t>
            </a:fld>
            <a:endParaRPr lang="en-US" dirty="0"/>
          </a:p>
        </p:txBody>
      </p:sp>
      <p:sp>
        <p:nvSpPr>
          <p:cNvPr id="7" name="Date Placeholder 10">
            <a:extLst>
              <a:ext uri="{FF2B5EF4-FFF2-40B4-BE49-F238E27FC236}">
                <a16:creationId xmlns:a16="http://schemas.microsoft.com/office/drawing/2014/main" id="{E27D3BED-877C-4CF9-ADED-E76B31C7A417}"/>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43D16BDD-4147-4C84-8A92-1C1A5FC20EC7}"/>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4F4EA74B-C349-4439-BE54-BAECB341A17A}"/>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83618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the role of RD Connection Broker in an RDS deployment. Mention that even though RD Connection Broker is not a mandatory role service in each RDS deployment, you'll never properly deploy RDS without it.</a:t>
            </a:r>
          </a:p>
          <a:p>
            <a:r>
              <a:rPr lang="en-US" dirty="0"/>
              <a:t>Describe how RD Connection Broker can track sessions that are connected to RD Session Hosts, and how it's used when a user reconnects to their existing session. Mention that RD Connection Broker provides high availability for other RDS role services (except personal virtual desktops) by load-balancing client requests.</a:t>
            </a:r>
          </a:p>
          <a:p>
            <a:r>
              <a:rPr lang="en-US" dirty="0"/>
              <a:t>Mention that although it's a very important role service, RD Connection Broker can present a single point of failure. However, you can remedy this by configuring high availability for it. To do this, you install it on multiple servers and store its data on a computer that's running Microsoft SQL Server data management software, or you could use Azure SQL Databases. Don't spend too much time discussing high availability, which is covered in the next lesson on high availability options for RDS.</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15</a:t>
            </a:fld>
            <a:endParaRPr lang="en-US" dirty="0"/>
          </a:p>
        </p:txBody>
      </p:sp>
      <p:sp>
        <p:nvSpPr>
          <p:cNvPr id="11" name="Date Placeholder 10">
            <a:extLst>
              <a:ext uri="{FF2B5EF4-FFF2-40B4-BE49-F238E27FC236}">
                <a16:creationId xmlns:a16="http://schemas.microsoft.com/office/drawing/2014/main" id="{5352608E-EB6A-4E14-B95C-3A9E3DA53E7A}"/>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12" name="Header Placeholder 7">
            <a:extLst>
              <a:ext uri="{FF2B5EF4-FFF2-40B4-BE49-F238E27FC236}">
                <a16:creationId xmlns:a16="http://schemas.microsoft.com/office/drawing/2014/main" id="{5BAC3933-232E-402C-9DFF-E5A9B219ACE7}"/>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3" name="Footer Placeholder 4">
            <a:extLst>
              <a:ext uri="{FF2B5EF4-FFF2-40B4-BE49-F238E27FC236}">
                <a16:creationId xmlns:a16="http://schemas.microsoft.com/office/drawing/2014/main" id="{A76291AF-F606-479B-BB3F-552F90107D91}"/>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09493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Remind students that Remote Desktop Web Access (RD Web Access) is a mandatory role service in any RDS deployment. Explain that it provides a web portal with available RDS resources, which includes remote desktops, RemoteApp programs, and virtual desktops. Users can access an RD Web Access portal from any web browser. It also provides an </a:t>
            </a:r>
            <a:r>
              <a:rPr lang="en-US" dirty="0" err="1"/>
              <a:t>RDWeb</a:t>
            </a:r>
            <a:r>
              <a:rPr lang="en-US" dirty="0"/>
              <a:t> feed, which includes available RDS resources and can integrate with a client’s Start screen.</a:t>
            </a:r>
          </a:p>
          <a:p>
            <a:r>
              <a:rPr lang="en-US" dirty="0"/>
              <a:t>Discuss the main RD Web Access planning considerations, which include Secure Sockets Layer (SSL) certificate planning, providing clients with an </a:t>
            </a:r>
            <a:r>
              <a:rPr lang="en-US" dirty="0" err="1"/>
              <a:t>RDWeb</a:t>
            </a:r>
            <a:r>
              <a:rPr lang="en-US" dirty="0"/>
              <a:t> feed, and providing high availability for RD Web Access. Focus on the first two because a separate lesson covers high availability.</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7" name="Date Placeholder 10">
            <a:extLst>
              <a:ext uri="{FF2B5EF4-FFF2-40B4-BE49-F238E27FC236}">
                <a16:creationId xmlns:a16="http://schemas.microsoft.com/office/drawing/2014/main" id="{ECB8AC58-829E-49D1-8DEE-6A314A8AD2CC}"/>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19F95995-6C50-4CCB-B1A5-64F6CEF9287C}"/>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E8426EF6-85D0-4A6A-A745-34B049B8A995}"/>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52199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115000"/>
              </a:lnSpc>
              <a:spcBef>
                <a:spcPts val="0"/>
              </a:spcBef>
              <a:spcAft>
                <a:spcPts val="1000"/>
              </a:spcAft>
              <a:buClrTx/>
              <a:buSzTx/>
              <a:buFontTx/>
              <a:buNone/>
              <a:tabLst/>
              <a:defRPr/>
            </a:pPr>
            <a:r>
              <a:rPr lang="en-US" dirty="0"/>
              <a:t>Use this slide to introduce the RD Web Access portal. Point out the security warning because of the self-issued SSL certificate. Also point out that they should use the portal for initiating connections to RDS resources—not the RDC client itself.</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17</a:t>
            </a:fld>
            <a:endParaRPr lang="en-US" dirty="0"/>
          </a:p>
        </p:txBody>
      </p:sp>
      <p:sp>
        <p:nvSpPr>
          <p:cNvPr id="7" name="Date Placeholder 10">
            <a:extLst>
              <a:ext uri="{FF2B5EF4-FFF2-40B4-BE49-F238E27FC236}">
                <a16:creationId xmlns:a16="http://schemas.microsoft.com/office/drawing/2014/main" id="{EC6AA0A9-1ABD-4344-B4DD-7E56E4491B71}"/>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0814D172-CC26-4487-9F51-02FDCD4175D6}"/>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5F732AF5-0628-412B-86BA-15A6C34D1A6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406305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options for preserving user state when you connect to an RD Session Host. Students should be familiar with Windows user state virtualization, so don't spend much time on roaming user profiles and Folder Redirection. Emphasize only that if configured, both are available on any domain computer on which a user signs in.</a:t>
            </a:r>
          </a:p>
          <a:p>
            <a:r>
              <a:rPr lang="en-US" dirty="0"/>
              <a:t>Introduce user profile disks as an RDS-specific feature that stores each user profile in a separate virtual hard disk file. Explain user profile disk features and emphasize that they are available only on RDS—you cannot use user profile disks if users don't sign in to an RD Session Host or a Remote Desktop Virtualization Host (RD Virtualization Host).</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dirty="0"/>
          </a:p>
        </p:txBody>
      </p:sp>
      <p:sp>
        <p:nvSpPr>
          <p:cNvPr id="7" name="Date Placeholder 10">
            <a:extLst>
              <a:ext uri="{FF2B5EF4-FFF2-40B4-BE49-F238E27FC236}">
                <a16:creationId xmlns:a16="http://schemas.microsoft.com/office/drawing/2014/main" id="{FB156623-6A8E-4A1D-95FC-880ACB68F40D}"/>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0BF74C66-2B77-4FA0-8AC7-332BFFC44D79}"/>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17302AB0-909C-4D1D-AE68-F2AB8821ED8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773750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Emphasize the importance of testing, preferably on a small scale, for a successful RDS deployment. Mention some of the considerations and questions that you should answer during testing. Ensure that students understand the importance of eliminating errors in a deployment through testing, and that problems are much easier to resolve during testing than during full deployment. This can be a good discussion topic.</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8" name="Date Placeholder 10">
            <a:extLst>
              <a:ext uri="{FF2B5EF4-FFF2-40B4-BE49-F238E27FC236}">
                <a16:creationId xmlns:a16="http://schemas.microsoft.com/office/drawing/2014/main" id="{B5F91A16-4236-4711-9787-D40639673989}"/>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84ED52A5-3010-451D-966C-1602B81755B9}"/>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349F5700-7F09-438F-9E16-B2975E9D479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01511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Presentation: </a:t>
            </a:r>
            <a:r>
              <a:rPr lang="en-US" b="1" dirty="0"/>
              <a:t>90 minutes</a:t>
            </a:r>
            <a:r>
              <a:rPr lang="en-US" dirty="0"/>
              <a:t> </a:t>
            </a:r>
          </a:p>
          <a:p>
            <a:r>
              <a:rPr lang="en-US" dirty="0"/>
              <a:t>Lab: </a:t>
            </a:r>
            <a:r>
              <a:rPr lang="en-US" b="1" dirty="0"/>
              <a:t>90 minutes</a:t>
            </a:r>
            <a:r>
              <a:rPr lang="en-US" dirty="0"/>
              <a:t> </a:t>
            </a:r>
          </a:p>
          <a:p>
            <a:r>
              <a:rPr lang="en-US" dirty="0"/>
              <a:t>After completing this module, students will be able to:</a:t>
            </a:r>
          </a:p>
          <a:p>
            <a:pPr marL="171450" indent="-171450">
              <a:buFont typeface="Arial" panose="020B0604020202020204" pitchFamily="34" charset="0"/>
              <a:buChar char="•"/>
            </a:pPr>
            <a:r>
              <a:rPr lang="en-US" dirty="0"/>
              <a:t>Describe Remote Desktop Services (RDS).</a:t>
            </a:r>
          </a:p>
          <a:p>
            <a:pPr marL="171450" indent="-171450">
              <a:buFont typeface="Arial" panose="020B0604020202020204" pitchFamily="34" charset="0"/>
              <a:buChar char="•"/>
            </a:pPr>
            <a:r>
              <a:rPr lang="en-US" dirty="0"/>
              <a:t>Configure a session-based desktop deployment.</a:t>
            </a:r>
          </a:p>
          <a:p>
            <a:pPr marL="171450" indent="-171450">
              <a:buFont typeface="Arial" panose="020B0604020202020204" pitchFamily="34" charset="0"/>
              <a:buChar char="•"/>
            </a:pPr>
            <a:r>
              <a:rPr lang="en-US" dirty="0"/>
              <a:t>Describe personal and pooled virtual desktops.</a:t>
            </a:r>
          </a:p>
          <a:p>
            <a:pPr>
              <a:spcAft>
                <a:spcPts val="340"/>
              </a:spcAft>
              <a:defRPr/>
            </a:pPr>
            <a:endParaRPr lang="en-US">
              <a:solidFill>
                <a:srgbClr val="7030A0"/>
              </a:solidFill>
            </a:endParaRPr>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8" name="Date Placeholder 10">
            <a:extLst>
              <a:ext uri="{FF2B5EF4-FFF2-40B4-BE49-F238E27FC236}">
                <a16:creationId xmlns:a16="http://schemas.microsoft.com/office/drawing/2014/main" id="{AD6635D6-CA27-4D08-838D-ED2F2C225FF9}"/>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E5E7FED6-AFF6-4CA1-A3C0-15E60A6A1A0F}"/>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7444C54D-3A18-488E-AF50-E65066A11F85}"/>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three ways of accessing RDS and RemoteApp programs. Briefly explain what RemoteApp is, but don't go into details as RemoteApp is covered in the next lesson. Point out that although it's possible to connect directly to an RD Session Host server by using RDC, this isn't a recommended practice. If you start RDC manually, you can connect only to a full remote desktop, not to individual applications. However, when a connection is established, you can also start applications that are published as RemoteApp programs. Remind students that you should connect to RemoteApp programs either from an RD Web Access portal or from RemoteApp and Desktop Connections.</a:t>
            </a:r>
          </a:p>
          <a:p>
            <a:r>
              <a:rPr lang="en-US" dirty="0"/>
              <a:t>Describe both methods and point out the benefits and requirements of each method. Don't forget to mention that RD Web Access is configured with a self-issued SSL certificate that clients don't trust, and it must be replaced if you want to use RemoteApp and Desktop Connections to add connections to an RD Web feed.</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20</a:t>
            </a:fld>
            <a:endParaRPr lang="en-US" dirty="0"/>
          </a:p>
        </p:txBody>
      </p:sp>
      <p:sp>
        <p:nvSpPr>
          <p:cNvPr id="7" name="Date Placeholder 10">
            <a:extLst>
              <a:ext uri="{FF2B5EF4-FFF2-40B4-BE49-F238E27FC236}">
                <a16:creationId xmlns:a16="http://schemas.microsoft.com/office/drawing/2014/main" id="{B9898C79-C66A-4E7A-BDBB-ACF11862E670}"/>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60619C0B-BEB5-4225-AFB8-64A998DB34A7}"/>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F7EA03B3-3E80-47C6-ADA9-7E499ABF03C4}"/>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86195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what the RemoteApp and Desktop Connections feature is. Explain that it adds available RDS resources to the </a:t>
            </a:r>
            <a:r>
              <a:rPr lang="en-US" b="1" dirty="0"/>
              <a:t>Start</a:t>
            </a:r>
            <a:r>
              <a:rPr lang="en-US" dirty="0"/>
              <a:t> menu on a client, and that you can configure it manually or by using Group Policy.</a:t>
            </a:r>
          </a:p>
          <a:p>
            <a:r>
              <a:rPr lang="en-US" dirty="0"/>
              <a:t>Describe how you can add a connection by specifying a connection URL or by using a user’s email address providing it's configured manually. However, you can only use a URL if it's configured by Group Policy. Explain what must be added in Domain Name System (DNS) to be able to use an email address.</a:t>
            </a:r>
          </a:p>
          <a:p>
            <a:r>
              <a:rPr lang="en-US" dirty="0"/>
              <a:t>Remind students that published RDS resources are added in the </a:t>
            </a:r>
            <a:r>
              <a:rPr lang="en-US" b="1" dirty="0"/>
              <a:t>Start</a:t>
            </a:r>
            <a:r>
              <a:rPr lang="en-US" dirty="0"/>
              <a:t> menu Apps section, in the Work Resources (RADC) section.</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21</a:t>
            </a:fld>
            <a:endParaRPr lang="en-US" dirty="0"/>
          </a:p>
        </p:txBody>
      </p:sp>
      <p:sp>
        <p:nvSpPr>
          <p:cNvPr id="8" name="Date Placeholder 10">
            <a:extLst>
              <a:ext uri="{FF2B5EF4-FFF2-40B4-BE49-F238E27FC236}">
                <a16:creationId xmlns:a16="http://schemas.microsoft.com/office/drawing/2014/main" id="{118EB672-CECB-43B9-A428-294F52F6F11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D37CEC35-9D93-42D5-93C3-D3849084C61E}"/>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44405D0A-3A9C-421E-BB34-8E60B2EC789A}"/>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23074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Use this slide as a discussion topic by asking students if they can access their work environment from the classroom, and if so, if they first need to establish a VPN.</a:t>
            </a:r>
          </a:p>
          <a:p>
            <a:r>
              <a:rPr lang="en-US" dirty="0"/>
              <a:t>Point out changes in today’s work environment and the need for users to access their work environments from anywhere. Mention broad availability and frequent use of mobile devices such as smartphones or tablets. Then ask if students’ organizations allow RDP connections from a public network, such as the internet and if so, why.</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22</a:t>
            </a:fld>
            <a:endParaRPr lang="en-US" dirty="0"/>
          </a:p>
        </p:txBody>
      </p:sp>
      <p:sp>
        <p:nvSpPr>
          <p:cNvPr id="8" name="Date Placeholder 10">
            <a:extLst>
              <a:ext uri="{FF2B5EF4-FFF2-40B4-BE49-F238E27FC236}">
                <a16:creationId xmlns:a16="http://schemas.microsoft.com/office/drawing/2014/main" id="{6D79DD6B-96CB-4CE9-8B87-D482548C1065}"/>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AC6A1FA8-C7B5-4F63-9F59-E33B58585A67}"/>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C161ECB2-B1E5-4EDB-8B97-41AE46811AD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70095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importance of the central entry point, which provides secure and controlled access from a public network to an internal network. Mention that such entry points should be highly available; you should be able to control who can access the internal network and which internal resources they can use. Explain that this is exactly the solution that RD Gateway provides. </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dirty="0"/>
          </a:p>
        </p:txBody>
      </p:sp>
      <p:sp>
        <p:nvSpPr>
          <p:cNvPr id="8" name="Date Placeholder 10">
            <a:extLst>
              <a:ext uri="{FF2B5EF4-FFF2-40B4-BE49-F238E27FC236}">
                <a16:creationId xmlns:a16="http://schemas.microsoft.com/office/drawing/2014/main" id="{08EAE56B-E1AE-49F8-B61E-B81C58F22B1D}"/>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4445729E-7399-4046-874A-B34177FC30F9}"/>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4F1C7691-9EF4-42A0-A41A-15825BE2A31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786192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Remind students that when you install RD Gateway, by default, all domain users can connect to any internal computer on RDP port 3389 through the RD Gateway. Point out that RD Gateway authorization policies control who can connect to RD Gateway and which internal resources can be accessed through the RD Gateway. Briefly explain Remote Desktop connection authorization policy (RD CAP), Remote Desktop resource access policy (RD RAP) but don't go into detail. Mention that by default, RD CAPs and RD RAPs store locally, and users must match an RD CAP and an RD RAP to connect to internal resources through RD Gateway.</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24</a:t>
            </a:fld>
            <a:endParaRPr lang="en-US" dirty="0"/>
          </a:p>
        </p:txBody>
      </p:sp>
      <p:sp>
        <p:nvSpPr>
          <p:cNvPr id="7" name="Date Placeholder 10">
            <a:extLst>
              <a:ext uri="{FF2B5EF4-FFF2-40B4-BE49-F238E27FC236}">
                <a16:creationId xmlns:a16="http://schemas.microsoft.com/office/drawing/2014/main" id="{891F335A-D2B8-490F-8821-779EA8EEE4B3}"/>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1737545B-E0C5-4F82-9B51-C2D3E8E1C980}"/>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83F87A17-200D-4476-8F03-06904F95205D}"/>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5184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Use this slide to explain the basics of RDS licensing. Remind students that each client that connects to an RD Session Host must have a valid RDS CAL, a licensed and locally installed OS, and Windows CAL if the device is a domain member.</a:t>
            </a:r>
          </a:p>
          <a:p>
            <a:r>
              <a:rPr lang="en-US" dirty="0"/>
              <a:t>Point out the two types of RDS CALs—the RDS Per User CAL and the RDS Per Device CAL—and explain when to use each them. Then explain the RDS External Connector License, and that it can be beneficial when many external users need to access an RD Session Host. Make sure students understand that an RDS Per User CAL and an RDS Per Device CAL allow you to connect to multiple RDS servers, while the RDS External Connector License must be obtained for each RD Session Host server in a deployment.</a:t>
            </a:r>
          </a:p>
          <a:p>
            <a:r>
              <a:rPr lang="en-US" dirty="0"/>
              <a:t>Cover the basics of a VM-based desktop deployment of RDS. Point out that OSs that are installed on VMs on an RD Virtualization Host, typically Windows 10 must be licensed. Other devices that access virtual desktops must be licensed. A Microsoft Software Assurance (SA) agreement can cover those devices, or Windows Virtual Desktop Access (Windows VDA) must be purchased if an SA does not cover a device.</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25</a:t>
            </a:fld>
            <a:endParaRPr lang="en-US" dirty="0"/>
          </a:p>
        </p:txBody>
      </p:sp>
      <p:sp>
        <p:nvSpPr>
          <p:cNvPr id="7" name="Date Placeholder 10">
            <a:extLst>
              <a:ext uri="{FF2B5EF4-FFF2-40B4-BE49-F238E27FC236}">
                <a16:creationId xmlns:a16="http://schemas.microsoft.com/office/drawing/2014/main" id="{C7F79B02-32B2-463A-9E68-C8F8CC075308}"/>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3296F7B9-4D2F-4615-A1F3-7CAC7D8D4167}"/>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1ECD82A0-D54F-4E81-AC4A-35F2C6A1FBE5}"/>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23978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Windows Virtual Desktops (WVD) will probably be new for many instructors and a lot of students. Use the resources at </a:t>
            </a:r>
            <a:r>
              <a:rPr lang="en-US" u="sng" dirty="0">
                <a:hlinkClick r:id="rId3"/>
              </a:rPr>
              <a:t>Windows Virtual Desktop documentation</a:t>
            </a:r>
            <a:r>
              <a:rPr lang="en-US" dirty="0"/>
              <a:t> to familiarize yourself with WVDs. If you access to an Azure subscription you could demo how to find the RDS offering in the Azure Marketplace, and start the wizard to demonstrate how easy it is to use. You could also review a few of the RDS </a:t>
            </a:r>
            <a:r>
              <a:rPr lang="en-US" dirty="0" err="1"/>
              <a:t>Quickstart</a:t>
            </a:r>
            <a:r>
              <a:rPr lang="en-US" dirty="0"/>
              <a:t> templates as well.</a:t>
            </a:r>
          </a:p>
          <a:p>
            <a:r>
              <a:rPr lang="en-US" dirty="0"/>
              <a:t>Introduce the students to the various ways that you can run RDS in Azure. Emphasize that the Azure Marketplace offering is also a great way to get RDS up and running quickly and that this approach is best suited for test environment. If you want to customize your RDS environment, you should use Azure </a:t>
            </a:r>
            <a:r>
              <a:rPr lang="en-US" dirty="0" err="1"/>
              <a:t>Quickstart</a:t>
            </a:r>
            <a:r>
              <a:rPr lang="en-US" dirty="0"/>
              <a:t> templates.</a:t>
            </a:r>
          </a:p>
          <a:p>
            <a:r>
              <a:rPr lang="en-US" dirty="0"/>
              <a:t>Explain that WVDs in an Azure platform-as-a-service (PaaS) offering doesn't require you to install any RDS management infrastructure such as RDS roles, including RD Web, Remote Desktop Connection Broker (RD Connection Broker), RD Gateway, and Remote Desktop License (RD License) server.</a:t>
            </a:r>
          </a:p>
          <a:p>
            <a:r>
              <a:rPr lang="en-US" dirty="0"/>
              <a:t>Go through the technical and license requirements for WVD. Explain that Windows 10 Enterprise multi-session allows more than one concurrent RDP connection compared to a normal Windows 10 Enterprise. One way of using Windows 10 Enterprise multi-session is that many users can share the same VM in Azure and connect at the same time. That is great way of saving money because you don't need a VM for each user that connect to a WVD.</a:t>
            </a:r>
          </a:p>
          <a:p>
            <a:r>
              <a:rPr lang="en-US" dirty="0"/>
              <a:t>Emphasize that Windows 10 Enterprise multi-session is only supported when used with WVD, and that you cannot use the normal Remote Connection Client (MSTSC) to connect to WVDs. You must download the Windows Desktop Client, which is available for the following platforms: Windows Desktop, Web, macOS, iOS and Android.</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26</a:t>
            </a:fld>
            <a:endParaRPr lang="en-US" dirty="0"/>
          </a:p>
        </p:txBody>
      </p:sp>
      <p:sp>
        <p:nvSpPr>
          <p:cNvPr id="7" name="Date Placeholder 10">
            <a:extLst>
              <a:ext uri="{FF2B5EF4-FFF2-40B4-BE49-F238E27FC236}">
                <a16:creationId xmlns:a16="http://schemas.microsoft.com/office/drawing/2014/main" id="{0A87A731-1FB8-4422-97EA-523EF7DBDFD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3F996F5C-BE06-4D29-AB1B-BC02419114AC}"/>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F5DA4EC0-18DF-4235-863F-641E61CF042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138052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27</a:t>
            </a:fld>
            <a:endParaRPr lang="en-US" dirty="0"/>
          </a:p>
        </p:txBody>
      </p:sp>
      <p:sp>
        <p:nvSpPr>
          <p:cNvPr id="5" name="Date Placeholder 4"/>
          <p:cNvSpPr>
            <a:spLocks noGrp="1"/>
          </p:cNvSpPr>
          <p:nvPr>
            <p:ph type="dt" idx="1"/>
          </p:nvPr>
        </p:nvSpPr>
        <p:spPr/>
        <p:txBody>
          <a:bodyPr/>
          <a:lstStyle/>
          <a:p>
            <a:r>
              <a:rPr lang="en-US"/>
              <a:t>9: RDS in Windows Server</a:t>
            </a:r>
            <a:endParaRPr lang="en-US" dirty="0"/>
          </a:p>
        </p:txBody>
      </p:sp>
      <p:sp>
        <p:nvSpPr>
          <p:cNvPr id="6" name="Header Placeholder 5"/>
          <p:cNvSpPr>
            <a:spLocks noGrp="1"/>
          </p:cNvSpPr>
          <p:nvPr>
            <p:ph type="hdr" sz="quarter"/>
          </p:nvPr>
        </p:nvSpPr>
        <p:spPr/>
        <p:txBody>
          <a:bodyPr/>
          <a:lstStyle/>
          <a:p>
            <a:r>
              <a:rPr lang="en-CA"/>
              <a:t>WS-011 Windows Server 2019 Administration</a:t>
            </a:r>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49588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28</a:t>
            </a:fld>
            <a:endParaRPr lang="en-US" dirty="0"/>
          </a:p>
        </p:txBody>
      </p:sp>
      <p:sp>
        <p:nvSpPr>
          <p:cNvPr id="7" name="Date Placeholder 10">
            <a:extLst>
              <a:ext uri="{FF2B5EF4-FFF2-40B4-BE49-F238E27FC236}">
                <a16:creationId xmlns:a16="http://schemas.microsoft.com/office/drawing/2014/main" id="{00C34365-7781-4575-8A55-0E3ABC1C2A1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EBF20FD9-0D25-418F-A8D1-F7246BEFC6A8}"/>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D5C95AD5-49F0-4915-9486-B270ABED99C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598666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dirty="0"/>
              <a:t>Provide a brief overview of the lesson content.</a:t>
            </a:r>
            <a:endParaRPr lang="en-IN" sz="10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29</a:t>
            </a:fld>
            <a:endParaRPr lang="en-US" dirty="0"/>
          </a:p>
        </p:txBody>
      </p:sp>
      <p:sp>
        <p:nvSpPr>
          <p:cNvPr id="7" name="Date Placeholder 10">
            <a:extLst>
              <a:ext uri="{FF2B5EF4-FFF2-40B4-BE49-F238E27FC236}">
                <a16:creationId xmlns:a16="http://schemas.microsoft.com/office/drawing/2014/main" id="{7154EAA6-1E59-453C-87B9-EEB35FD203A0}"/>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D58E0B97-AE0A-4CDC-9C07-4A1F61C0989C}"/>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B8E770A9-9E02-46EE-9098-983046997FBD}"/>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94056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Briefly introduce the module content to the students and ask them about their experience with Remote Desktop Services (RDS). Ask them if and how they're using RDS in their organization. Are they using session-based or virtual machine (VM)–based desktops?</a:t>
            </a:r>
          </a:p>
          <a:p>
            <a:pPr>
              <a:lnSpc>
                <a:spcPct val="107000"/>
              </a:lnSpc>
              <a:spcAft>
                <a:spcPts val="800"/>
              </a:spcAft>
            </a:pPr>
            <a:r>
              <a:rPr lang="en-US" dirty="0"/>
              <a:t>RDS in Windows Server is an in-depth topic. Before teaching this module, you should try to set up a fully functional RDS environment following the guidelines at </a:t>
            </a:r>
            <a:r>
              <a:rPr lang="en-US" u="sng" dirty="0">
                <a:solidFill>
                  <a:srgbClr val="171717"/>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Welcome to Remote Desktop Services</a:t>
            </a:r>
            <a:r>
              <a:rPr lang="en-US" dirty="0">
                <a:solidFill>
                  <a:srgbClr val="171717"/>
                </a:solidFill>
                <a:ea typeface="Calibri" panose="020F0502020204030204" pitchFamily="34" charset="0"/>
                <a:cs typeface="Arial" panose="020B0604020202020204" pitchFamily="34" charset="0"/>
              </a:rPr>
              <a:t>. </a:t>
            </a:r>
            <a:r>
              <a:rPr lang="en-US" dirty="0"/>
              <a:t>If you haven´t worked with RDS, you should install it and study in-depth about the interface and settings prior to teaching the class.</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9" name="Footer Placeholder 4">
            <a:extLst>
              <a:ext uri="{FF2B5EF4-FFF2-40B4-BE49-F238E27FC236}">
                <a16:creationId xmlns:a16="http://schemas.microsoft.com/office/drawing/2014/main" id="{06396063-A409-455E-8A43-C591E6D7ADAE}"/>
              </a:ext>
            </a:extLst>
          </p:cNvPr>
          <p:cNvSpPr txBox="1">
            <a:spLocks/>
          </p:cNvSpPr>
          <p:nvPr/>
        </p:nvSpPr>
        <p:spPr>
          <a:xfrm>
            <a:off x="261620" y="885063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
        <p:nvSpPr>
          <p:cNvPr id="10" name="Date Placeholder 10">
            <a:extLst>
              <a:ext uri="{FF2B5EF4-FFF2-40B4-BE49-F238E27FC236}">
                <a16:creationId xmlns:a16="http://schemas.microsoft.com/office/drawing/2014/main" id="{C536AD63-B710-48FD-9054-D3ED904039F5}"/>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11" name="Header Placeholder 7">
            <a:extLst>
              <a:ext uri="{FF2B5EF4-FFF2-40B4-BE49-F238E27FC236}">
                <a16:creationId xmlns:a16="http://schemas.microsoft.com/office/drawing/2014/main" id="{9457444B-5232-434D-9186-EFD07D3C5B40}"/>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in Windows Server 2012 R2 or later, you can't manage individual RDS role services—only an RDS deployment. Point out which RDS role services are required in an RDS deployment, and briefly introduce the session-based desktop deployment steps. Be aware that the next topic is a demonstration where you will demonstrate all of these steps.</a:t>
            </a:r>
          </a:p>
          <a:p>
            <a:r>
              <a:rPr lang="en-US" dirty="0"/>
              <a:t>Don't forget to emphasize that in Server Manager you first need to add all servers on which you plan to install RDS role services. Point out that Server Manager can manage only the servers of which it is aware.</a:t>
            </a:r>
          </a:p>
          <a:p>
            <a:r>
              <a:rPr lang="en-US" dirty="0"/>
              <a:t>Mention that the RD Session Host restarts during installation and that you would probably add additional servers to the RDS deployment after the installation finishes.</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dirty="0"/>
          </a:p>
        </p:txBody>
      </p:sp>
      <p:sp>
        <p:nvSpPr>
          <p:cNvPr id="7" name="Date Placeholder 10">
            <a:extLst>
              <a:ext uri="{FF2B5EF4-FFF2-40B4-BE49-F238E27FC236}">
                <a16:creationId xmlns:a16="http://schemas.microsoft.com/office/drawing/2014/main" id="{753F0464-FDA5-49BA-BBA7-9E87ACEE9D97}"/>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1DB08494-58A4-4A75-BDC4-59B9FC32281B}"/>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EEC19C46-112B-4634-8494-0AA427E141D5}"/>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4085685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Demonstration steps</a:t>
            </a:r>
          </a:p>
          <a:p>
            <a:r>
              <a:rPr lang="en-US" b="1" dirty="0"/>
              <a:t>Install RDS using Server Manager</a:t>
            </a:r>
          </a:p>
          <a:p>
            <a:pPr marL="228600" indent="-228600">
              <a:buFont typeface="+mj-lt"/>
              <a:buAutoNum type="arabicPeriod"/>
            </a:pPr>
            <a:r>
              <a:rPr lang="en-US" dirty="0"/>
              <a:t>On </a:t>
            </a:r>
            <a:r>
              <a:rPr lang="en-US" b="1" dirty="0"/>
              <a:t>SEA-RDS1</a:t>
            </a:r>
            <a:r>
              <a:rPr lang="en-US" dirty="0"/>
              <a:t>, select </a:t>
            </a:r>
            <a:r>
              <a:rPr lang="en-US" b="1" dirty="0"/>
              <a:t>Start</a:t>
            </a:r>
            <a:r>
              <a:rPr lang="en-US" dirty="0"/>
              <a:t>, and then select the </a:t>
            </a:r>
            <a:r>
              <a:rPr lang="en-US" b="1" dirty="0"/>
              <a:t>Server Manager</a:t>
            </a:r>
            <a:r>
              <a:rPr lang="en-US" dirty="0"/>
              <a:t> tile.</a:t>
            </a:r>
          </a:p>
          <a:p>
            <a:pPr marL="228600" indent="-228600">
              <a:buFont typeface="+mj-lt"/>
              <a:buAutoNum type="arabicPeriod"/>
            </a:pPr>
            <a:r>
              <a:rPr lang="en-US" dirty="0"/>
              <a:t>In Server Manager, select </a:t>
            </a:r>
            <a:r>
              <a:rPr lang="en-US" b="1" dirty="0"/>
              <a:t>Manage</a:t>
            </a:r>
            <a:r>
              <a:rPr lang="en-US" dirty="0"/>
              <a:t>, and then select </a:t>
            </a:r>
            <a:r>
              <a:rPr lang="en-US" b="1" dirty="0"/>
              <a:t>Add Roles and Features</a:t>
            </a:r>
            <a:r>
              <a:rPr lang="en-US" dirty="0"/>
              <a:t>.</a:t>
            </a:r>
          </a:p>
          <a:p>
            <a:pPr marL="228600" indent="-228600">
              <a:buFont typeface="+mj-lt"/>
              <a:buAutoNum type="arabicPeriod"/>
            </a:pPr>
            <a:r>
              <a:rPr lang="en-US" dirty="0"/>
              <a:t>In the </a:t>
            </a:r>
            <a:r>
              <a:rPr lang="en-US" b="1" dirty="0"/>
              <a:t>Add Roles and Features Wizard</a:t>
            </a:r>
            <a:r>
              <a:rPr lang="en-US" dirty="0"/>
              <a:t>, on the </a:t>
            </a:r>
            <a:r>
              <a:rPr lang="en-US" b="1" dirty="0"/>
              <a:t>Before you begin</a:t>
            </a:r>
            <a:r>
              <a:rPr lang="en-US" dirty="0"/>
              <a:t> page, select </a:t>
            </a:r>
            <a:r>
              <a:rPr lang="en-US" b="1" dirty="0"/>
              <a:t>Next</a:t>
            </a:r>
            <a:r>
              <a:rPr lang="en-US" dirty="0"/>
              <a:t>.</a:t>
            </a:r>
          </a:p>
          <a:p>
            <a:pPr marL="228600" indent="-228600">
              <a:buFont typeface="+mj-lt"/>
              <a:buAutoNum type="arabicPeriod"/>
            </a:pPr>
            <a:r>
              <a:rPr lang="en-US" dirty="0"/>
              <a:t>On the </a:t>
            </a:r>
            <a:r>
              <a:rPr lang="en-US" b="1" dirty="0"/>
              <a:t>Select installation type</a:t>
            </a:r>
            <a:r>
              <a:rPr lang="en-US" dirty="0"/>
              <a:t> page, select </a:t>
            </a:r>
            <a:r>
              <a:rPr lang="en-US" b="1" dirty="0"/>
              <a:t>Remote Desktop Services installation</a:t>
            </a:r>
            <a:r>
              <a:rPr lang="en-US" dirty="0"/>
              <a:t>, and then select </a:t>
            </a:r>
            <a:r>
              <a:rPr lang="en-US" b="1" dirty="0"/>
              <a:t>Next</a:t>
            </a:r>
            <a:r>
              <a:rPr lang="en-US" dirty="0"/>
              <a:t>.</a:t>
            </a:r>
          </a:p>
          <a:p>
            <a:pPr marL="228600" indent="-228600">
              <a:buFont typeface="+mj-lt"/>
              <a:buAutoNum type="arabicPeriod"/>
            </a:pPr>
            <a:r>
              <a:rPr lang="en-US" dirty="0"/>
              <a:t>On the </a:t>
            </a:r>
            <a:r>
              <a:rPr lang="en-US" b="1" dirty="0"/>
              <a:t>Select deployment type</a:t>
            </a:r>
            <a:r>
              <a:rPr lang="en-US" dirty="0"/>
              <a:t> page, verify that </a:t>
            </a:r>
            <a:r>
              <a:rPr lang="en-US" b="1" dirty="0"/>
              <a:t>Standard deployment</a:t>
            </a:r>
            <a:r>
              <a:rPr lang="en-US" dirty="0"/>
              <a:t> is selected, and then select </a:t>
            </a:r>
            <a:r>
              <a:rPr lang="en-US" b="1" dirty="0"/>
              <a:t>Next</a:t>
            </a:r>
            <a:r>
              <a:rPr lang="en-US" dirty="0"/>
              <a:t>.</a:t>
            </a:r>
          </a:p>
          <a:p>
            <a:r>
              <a:rPr lang="en-US" b="1" dirty="0"/>
              <a:t>Note</a:t>
            </a:r>
            <a:r>
              <a:rPr lang="en-US" dirty="0"/>
              <a:t>: Even though, we could have selected the </a:t>
            </a:r>
            <a:r>
              <a:rPr lang="en-US" b="1" dirty="0"/>
              <a:t>Quick Start</a:t>
            </a:r>
            <a:r>
              <a:rPr lang="en-US" dirty="0"/>
              <a:t> deployment option and have all three required RDS role services installed on </a:t>
            </a:r>
            <a:r>
              <a:rPr lang="en-US" b="1" dirty="0"/>
              <a:t>SEA-RDS1</a:t>
            </a:r>
            <a:r>
              <a:rPr lang="en-US" dirty="0"/>
              <a:t>, you selected the </a:t>
            </a:r>
            <a:r>
              <a:rPr lang="en-US" b="1" dirty="0"/>
              <a:t>Standard deployment</a:t>
            </a:r>
            <a:r>
              <a:rPr lang="en-US" dirty="0"/>
              <a:t> option to demonstrate how to select different servers for the RDS role services. Furthermore, the </a:t>
            </a:r>
            <a:r>
              <a:rPr lang="en-US" b="1" dirty="0"/>
              <a:t>Quick Start</a:t>
            </a:r>
            <a:r>
              <a:rPr lang="en-US" dirty="0"/>
              <a:t> deployment option will create a collection named </a:t>
            </a:r>
            <a:r>
              <a:rPr lang="en-US" b="1" dirty="0" err="1"/>
              <a:t>QuickSessionCollection</a:t>
            </a:r>
            <a:r>
              <a:rPr lang="en-US" dirty="0"/>
              <a:t> and publish the RemoteApp programs </a:t>
            </a:r>
            <a:r>
              <a:rPr lang="en-US" b="1" dirty="0"/>
              <a:t>Calculator</a:t>
            </a:r>
            <a:r>
              <a:rPr lang="en-US" dirty="0"/>
              <a:t>, </a:t>
            </a:r>
            <a:r>
              <a:rPr lang="en-US" b="1" dirty="0"/>
              <a:t>Paint</a:t>
            </a:r>
            <a:r>
              <a:rPr lang="en-US" dirty="0"/>
              <a:t>, and </a:t>
            </a:r>
            <a:r>
              <a:rPr lang="en-US" b="1" dirty="0"/>
              <a:t>WordPad</a:t>
            </a:r>
            <a:r>
              <a:rPr lang="en-US" dirty="0"/>
              <a:t>.</a:t>
            </a:r>
          </a:p>
          <a:p>
            <a:pPr marL="228600" indent="-228600">
              <a:buFont typeface="+mj-lt"/>
              <a:buAutoNum type="arabicPeriod" startAt="6"/>
            </a:pPr>
            <a:r>
              <a:rPr lang="en-US" dirty="0"/>
              <a:t>On the Select deployment scenario page, select </a:t>
            </a:r>
            <a:r>
              <a:rPr lang="en-US" b="1" dirty="0"/>
              <a:t>Session-based desktop deployment</a:t>
            </a:r>
            <a:r>
              <a:rPr lang="en-US" dirty="0"/>
              <a:t>, and then select </a:t>
            </a:r>
            <a:r>
              <a:rPr lang="en-US" b="1" dirty="0"/>
              <a:t>Next</a:t>
            </a:r>
            <a:r>
              <a:rPr lang="en-US" dirty="0"/>
              <a:t>.</a:t>
            </a:r>
          </a:p>
          <a:p>
            <a:pPr marL="228600" indent="-228600">
              <a:buFont typeface="+mj-lt"/>
              <a:buAutoNum type="arabicPeriod" startAt="6"/>
            </a:pPr>
            <a:r>
              <a:rPr lang="en-US" dirty="0"/>
              <a:t>On the </a:t>
            </a:r>
            <a:r>
              <a:rPr lang="en-US" b="1" dirty="0"/>
              <a:t>Review role services</a:t>
            </a:r>
            <a:r>
              <a:rPr lang="en-US" dirty="0"/>
              <a:t> page, review the description of the role services, and then select </a:t>
            </a:r>
            <a:r>
              <a:rPr lang="en-US" b="1" dirty="0"/>
              <a:t>Next</a:t>
            </a:r>
            <a:r>
              <a:rPr lang="en-US" dirty="0"/>
              <a:t>.</a:t>
            </a:r>
          </a:p>
          <a:p>
            <a:pPr marL="228600" indent="-228600">
              <a:buFont typeface="+mj-lt"/>
              <a:buAutoNum type="arabicPeriod" startAt="6"/>
            </a:pPr>
            <a:r>
              <a:rPr lang="en-US" dirty="0"/>
              <a:t>On the </a:t>
            </a:r>
            <a:r>
              <a:rPr lang="en-US" b="1" dirty="0"/>
              <a:t>Specify RD Connection Broker server</a:t>
            </a:r>
            <a:r>
              <a:rPr lang="en-US" dirty="0"/>
              <a:t> page, in the </a:t>
            </a:r>
            <a:r>
              <a:rPr lang="en-US" b="1" dirty="0"/>
              <a:t>Server Pool</a:t>
            </a:r>
            <a:r>
              <a:rPr lang="en-US" dirty="0"/>
              <a:t> section, select </a:t>
            </a:r>
            <a:r>
              <a:rPr lang="en-US" b="1" dirty="0">
                <a:hlinkClick r:id="rId3"/>
              </a:rPr>
              <a:t>SEA-RDS1.Contoso.com</a:t>
            </a:r>
            <a:r>
              <a:rPr lang="en-US" b="1" dirty="0"/>
              <a:t> </a:t>
            </a:r>
            <a:r>
              <a:rPr lang="en-US" dirty="0"/>
              <a:t>. Add the computer to the </a:t>
            </a:r>
            <a:r>
              <a:rPr lang="en-US" b="1" dirty="0"/>
              <a:t>Selected</a:t>
            </a:r>
            <a:r>
              <a:rPr lang="en-US" dirty="0"/>
              <a:t> section by selecting the Right arrow key, and then select </a:t>
            </a:r>
            <a:r>
              <a:rPr lang="en-US" b="1" dirty="0"/>
              <a:t>Next</a:t>
            </a:r>
            <a:r>
              <a:rPr lang="en-US" dirty="0"/>
              <a:t>.</a:t>
            </a:r>
          </a:p>
          <a:p>
            <a:pPr marL="228600" indent="-228600">
              <a:buFont typeface="+mj-lt"/>
              <a:buAutoNum type="arabicPeriod" startAt="6"/>
            </a:pPr>
            <a:r>
              <a:rPr lang="en-US" dirty="0"/>
              <a:t>On the </a:t>
            </a:r>
            <a:r>
              <a:rPr lang="en-US" b="1" dirty="0"/>
              <a:t>Specify RD Web Access server</a:t>
            </a:r>
            <a:r>
              <a:rPr lang="en-US" dirty="0"/>
              <a:t> page, in the </a:t>
            </a:r>
            <a:r>
              <a:rPr lang="en-US" b="1" dirty="0"/>
              <a:t>Server Pool</a:t>
            </a:r>
            <a:r>
              <a:rPr lang="en-US" dirty="0"/>
              <a:t> section, select </a:t>
            </a:r>
            <a:r>
              <a:rPr lang="en-US" b="1" dirty="0">
                <a:hlinkClick r:id="rId3"/>
              </a:rPr>
              <a:t>SEA-RDS1.Contoso.com</a:t>
            </a:r>
            <a:r>
              <a:rPr lang="en-US" b="1" dirty="0"/>
              <a:t> </a:t>
            </a:r>
            <a:r>
              <a:rPr lang="en-US" dirty="0"/>
              <a:t>. Add the computer to the </a:t>
            </a:r>
            <a:r>
              <a:rPr lang="en-US" b="1" dirty="0"/>
              <a:t>Selected</a:t>
            </a:r>
            <a:r>
              <a:rPr lang="en-US" dirty="0"/>
              <a:t> section by selecting the Right arrow, and then select </a:t>
            </a:r>
            <a:r>
              <a:rPr lang="en-US" b="1" dirty="0"/>
              <a:t>Next</a:t>
            </a:r>
            <a:r>
              <a:rPr lang="en-US" dirty="0"/>
              <a:t>.</a:t>
            </a:r>
          </a:p>
          <a:p>
            <a:pPr marL="228600" indent="-228600">
              <a:buFont typeface="+mj-lt"/>
              <a:buAutoNum type="arabicPeriod" startAt="6"/>
            </a:pPr>
            <a:r>
              <a:rPr lang="en-US" dirty="0"/>
              <a:t>On the </a:t>
            </a:r>
            <a:r>
              <a:rPr lang="en-US" b="1" dirty="0"/>
              <a:t>Specify RD Session Host servers</a:t>
            </a:r>
            <a:r>
              <a:rPr lang="en-US" dirty="0"/>
              <a:t> page, in the </a:t>
            </a:r>
            <a:r>
              <a:rPr lang="en-US" b="1" dirty="0"/>
              <a:t>Server Pool</a:t>
            </a:r>
            <a:r>
              <a:rPr lang="en-US" dirty="0"/>
              <a:t> section, select </a:t>
            </a:r>
            <a:r>
              <a:rPr lang="en-US" b="1" dirty="0">
                <a:hlinkClick r:id="rId3"/>
              </a:rPr>
              <a:t>SEA-RDS1.Contoso.com</a:t>
            </a:r>
            <a:r>
              <a:rPr lang="en-US" b="1" dirty="0"/>
              <a:t> </a:t>
            </a:r>
            <a:r>
              <a:rPr lang="en-US" dirty="0"/>
              <a:t>. Add the computers to the </a:t>
            </a:r>
            <a:r>
              <a:rPr lang="en-US" b="1" dirty="0"/>
              <a:t>Selected</a:t>
            </a:r>
            <a:r>
              <a:rPr lang="en-US" dirty="0"/>
              <a:t> section by selecting the Right arrow, and then select </a:t>
            </a:r>
            <a:r>
              <a:rPr lang="en-US" b="1" dirty="0"/>
              <a:t>Next</a:t>
            </a:r>
            <a:r>
              <a:rPr lang="en-US" dirty="0"/>
              <a:t>.</a:t>
            </a:r>
          </a:p>
          <a:p>
            <a:pPr marL="228600" indent="-228600">
              <a:buFont typeface="+mj-lt"/>
              <a:buAutoNum type="arabicPeriod" startAt="6"/>
            </a:pPr>
            <a:r>
              <a:rPr lang="en-US" dirty="0"/>
              <a:t>On the </a:t>
            </a:r>
            <a:r>
              <a:rPr lang="en-US" b="1" dirty="0"/>
              <a:t>Confirm selections</a:t>
            </a:r>
            <a:r>
              <a:rPr lang="en-US" dirty="0"/>
              <a:t> page, select </a:t>
            </a:r>
            <a:r>
              <a:rPr lang="en-US" b="1" dirty="0"/>
              <a:t>Cancel</a:t>
            </a:r>
            <a:r>
              <a:rPr lang="en-US" dirty="0"/>
              <a:t>.</a:t>
            </a:r>
          </a:p>
          <a:p>
            <a:r>
              <a:rPr lang="en-US" b="1" dirty="0"/>
              <a:t>Install RDS using Windows Server PowerShell</a:t>
            </a:r>
          </a:p>
          <a:p>
            <a:r>
              <a:rPr lang="en-US" b="1" dirty="0"/>
              <a:t>Note:</a:t>
            </a:r>
            <a:r>
              <a:rPr lang="en-US" dirty="0"/>
              <a:t> We will now demonstrate how to install RDS using Windows PowerShell. The previous steps were included to demonstrate how to install RDS using Server Manager.</a:t>
            </a:r>
          </a:p>
          <a:p>
            <a:pPr marL="228600" indent="-228600">
              <a:buFont typeface="+mj-lt"/>
              <a:buAutoNum type="arabicPeriod"/>
            </a:pPr>
            <a:r>
              <a:rPr lang="en-US" dirty="0"/>
              <a:t>Switch to </a:t>
            </a:r>
            <a:r>
              <a:rPr lang="en-US" b="1" dirty="0"/>
              <a:t>SEA-DC1</a:t>
            </a:r>
            <a:r>
              <a:rPr lang="en-US" dirty="0"/>
              <a:t>, and at the Windows PowerShell command prompt enter the following command, and then select Enter:</a:t>
            </a:r>
            <a:br>
              <a:rPr lang="en-US" dirty="0"/>
            </a:br>
            <a:r>
              <a:rPr lang="en-US" dirty="0" err="1"/>
              <a:t>powershell</a:t>
            </a:r>
            <a:endParaRPr lang="en-US" dirty="0"/>
          </a:p>
          <a:p>
            <a:pPr marL="228600" indent="-228600">
              <a:buFont typeface="+mj-lt"/>
              <a:buAutoNum type="arabicPeriod"/>
            </a:pPr>
            <a:r>
              <a:rPr lang="en-US" dirty="0"/>
              <a:t>Enter the following command, and then select Enter:</a:t>
            </a:r>
            <a:br>
              <a:rPr lang="en-US" dirty="0"/>
            </a:br>
            <a:r>
              <a:rPr lang="en-US" dirty="0"/>
              <a:t>$SVR="SEA-RDS1.contoso.com"</a:t>
            </a:r>
          </a:p>
          <a:p>
            <a:pPr marL="228600" indent="-228600">
              <a:buFont typeface="+mj-lt"/>
              <a:buAutoNum type="arabicPeriod"/>
            </a:pPr>
            <a:r>
              <a:rPr lang="en-US" dirty="0"/>
              <a:t>Enter the following command, and then select Enter:</a:t>
            </a:r>
            <a:br>
              <a:rPr lang="en-US" dirty="0"/>
            </a:br>
            <a:r>
              <a:rPr lang="en-US" dirty="0"/>
              <a:t>New-</a:t>
            </a:r>
            <a:r>
              <a:rPr lang="en-US" dirty="0" err="1"/>
              <a:t>RDSessionDeployment</a:t>
            </a:r>
            <a:r>
              <a:rPr lang="en-US" dirty="0"/>
              <a:t> -</a:t>
            </a:r>
            <a:r>
              <a:rPr lang="en-US" dirty="0" err="1"/>
              <a:t>ConnectionBroker</a:t>
            </a:r>
            <a:r>
              <a:rPr lang="en-US" dirty="0"/>
              <a:t> $SVR -</a:t>
            </a:r>
            <a:r>
              <a:rPr lang="en-US" dirty="0" err="1"/>
              <a:t>WebAccessServer</a:t>
            </a:r>
            <a:r>
              <a:rPr lang="en-US" dirty="0"/>
              <a:t> $SVR -</a:t>
            </a:r>
            <a:r>
              <a:rPr lang="en-US" dirty="0" err="1"/>
              <a:t>SessionHost</a:t>
            </a:r>
            <a:r>
              <a:rPr lang="en-US" dirty="0"/>
              <a:t> $SVR</a:t>
            </a:r>
          </a:p>
          <a:p>
            <a:pPr marL="228600" indent="-228600">
              <a:buFont typeface="+mj-lt"/>
              <a:buAutoNum type="arabicPeriod"/>
            </a:pPr>
            <a:r>
              <a:rPr lang="en-US" dirty="0"/>
              <a:t>Wait for the installation to complete and for </a:t>
            </a:r>
            <a:r>
              <a:rPr lang="en-US" b="1" dirty="0"/>
              <a:t>SEA-RDS1</a:t>
            </a:r>
            <a:r>
              <a:rPr lang="en-US" dirty="0"/>
              <a:t> to restart automatically. This will take approximately 5 minutes.</a:t>
            </a:r>
          </a:p>
          <a:p>
            <a:pPr lvl="0"/>
            <a:endParaRPr lang="en-US" b="1" dirty="0">
              <a:cs typeface="Segoe UI" panose="020B0502040204020203" pitchFamily="34" charset="0"/>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
        <p:nvSpPr>
          <p:cNvPr id="9" name="Date Placeholder 10">
            <a:extLst>
              <a:ext uri="{FF2B5EF4-FFF2-40B4-BE49-F238E27FC236}">
                <a16:creationId xmlns:a16="http://schemas.microsoft.com/office/drawing/2014/main" id="{CECEB851-244B-4FF2-8A3E-0827DE3B4EF0}"/>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10" name="Header Placeholder 7">
            <a:extLst>
              <a:ext uri="{FF2B5EF4-FFF2-40B4-BE49-F238E27FC236}">
                <a16:creationId xmlns:a16="http://schemas.microsoft.com/office/drawing/2014/main" id="{8B709095-B54E-4916-8CEC-8A69D98A4140}"/>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1" name="Footer Placeholder 4">
            <a:extLst>
              <a:ext uri="{FF2B5EF4-FFF2-40B4-BE49-F238E27FC236}">
                <a16:creationId xmlns:a16="http://schemas.microsoft.com/office/drawing/2014/main" id="{1AC00156-7477-4BC9-A607-11C321A6ED12}"/>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4126974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5"/>
            </a:pPr>
            <a:r>
              <a:rPr lang="en-US" dirty="0"/>
              <a:t>Switch to </a:t>
            </a:r>
            <a:r>
              <a:rPr lang="en-US" b="1" dirty="0"/>
              <a:t>SEA-RDS1</a:t>
            </a:r>
            <a:r>
              <a:rPr lang="en-US" dirty="0"/>
              <a:t>, and sign in as </a:t>
            </a:r>
            <a:r>
              <a:rPr lang="en-US" b="1" dirty="0"/>
              <a:t>Contoso\Administrator</a:t>
            </a:r>
            <a:r>
              <a:rPr lang="en-US" dirty="0"/>
              <a:t> with the password </a:t>
            </a:r>
            <a:r>
              <a:rPr lang="en-US" b="1" dirty="0"/>
              <a:t>Pa55w.rd</a:t>
            </a:r>
            <a:endParaRPr lang="en-US" dirty="0"/>
          </a:p>
          <a:p>
            <a:pPr marL="228600" indent="-228600">
              <a:buFont typeface="+mj-lt"/>
              <a:buAutoNum type="arabicPeriod" startAt="5"/>
            </a:pPr>
            <a:r>
              <a:rPr lang="en-US" dirty="0"/>
              <a:t>Select </a:t>
            </a:r>
            <a:r>
              <a:rPr lang="en-US" b="1" dirty="0"/>
              <a:t>Start</a:t>
            </a:r>
            <a:r>
              <a:rPr lang="en-US" dirty="0"/>
              <a:t>, and then select the </a:t>
            </a:r>
            <a:r>
              <a:rPr lang="en-US" b="1" dirty="0"/>
              <a:t>Server Manager</a:t>
            </a:r>
            <a:r>
              <a:rPr lang="en-US" dirty="0"/>
              <a:t> tile.</a:t>
            </a:r>
          </a:p>
          <a:p>
            <a:pPr marL="228600" indent="-228600">
              <a:buFont typeface="+mj-lt"/>
              <a:buAutoNum type="arabicPeriod" startAt="5"/>
            </a:pPr>
            <a:r>
              <a:rPr lang="en-US" dirty="0"/>
              <a:t>Wait for </a:t>
            </a:r>
            <a:r>
              <a:rPr lang="en-US" b="1" dirty="0"/>
              <a:t>Server Manager</a:t>
            </a:r>
            <a:r>
              <a:rPr lang="en-US" dirty="0"/>
              <a:t> to refresh.</a:t>
            </a:r>
          </a:p>
          <a:p>
            <a:pPr marL="228600" indent="-228600">
              <a:buFont typeface="+mj-lt"/>
              <a:buAutoNum type="arabicPeriod" startAt="5"/>
            </a:pPr>
            <a:r>
              <a:rPr lang="en-US" dirty="0"/>
              <a:t>In </a:t>
            </a:r>
            <a:r>
              <a:rPr lang="en-US" b="1" dirty="0"/>
              <a:t>Server Manager</a:t>
            </a:r>
            <a:r>
              <a:rPr lang="en-US" dirty="0"/>
              <a:t>, in the navigation pane, select </a:t>
            </a:r>
            <a:r>
              <a:rPr lang="en-US" b="1" dirty="0"/>
              <a:t>Remote Desktop Services</a:t>
            </a:r>
            <a:r>
              <a:rPr lang="en-US" dirty="0"/>
              <a:t>, and then minimize </a:t>
            </a:r>
            <a:r>
              <a:rPr lang="en-US" b="1" dirty="0"/>
              <a:t>Server Manager</a:t>
            </a:r>
            <a:r>
              <a:rPr lang="en-US" dirty="0"/>
              <a:t>.</a:t>
            </a:r>
          </a:p>
          <a:p>
            <a:pPr marL="228600" indent="-228600">
              <a:buFont typeface="+mj-lt"/>
              <a:buAutoNum type="arabicPeriod" startAt="5"/>
            </a:pPr>
            <a:r>
              <a:rPr lang="en-US" dirty="0"/>
              <a:t>After completing the demonstration, leave all the virtual machines running as you will be using them in their current state in a later demonstration.</a:t>
            </a:r>
          </a:p>
          <a:p>
            <a:pPr lvl="0"/>
            <a:endParaRPr lang="en-US" b="1" dirty="0">
              <a:cs typeface="Segoe UI" panose="020B0502040204020203" pitchFamily="34" charset="0"/>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
        <p:nvSpPr>
          <p:cNvPr id="8" name="Date Placeholder 10">
            <a:extLst>
              <a:ext uri="{FF2B5EF4-FFF2-40B4-BE49-F238E27FC236}">
                <a16:creationId xmlns:a16="http://schemas.microsoft.com/office/drawing/2014/main" id="{80410F13-D0E8-4531-91F1-952610AC6992}"/>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2753F1DF-86E5-4141-BEBC-90AF1055D53A}"/>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CB1CF25F-CC04-4675-99E9-94B7D249B624}"/>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72858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the concept of collections to students. You can mention that RDS supports two collection types: session collections and virtual desktop collections. Focus on session collections. Explain that collections simplify administration because you can manage a collection as a unit instead of individual servers in the collection. Mention that RD Connection Broker applies collection settings to the servers in a collection. Also mention that servers in a collection should have similar configurations, including installed applications.</a:t>
            </a:r>
          </a:p>
          <a:p>
            <a:r>
              <a:rPr lang="en-US" dirty="0"/>
              <a:t>Explain reasons for having multiple connections: you need to configure the same settings differently for different servers.</a:t>
            </a:r>
          </a:p>
          <a:p>
            <a:r>
              <a:rPr lang="en-US" dirty="0"/>
              <a:t>Point out that when you create a collection, it must have at least one server. Remind students that collections can provide high availability for the resources in a collection, for example remote desktops or RemoteApp programs. If a collection has multiple servers, a client request will automatically direct to an available server in a collection.</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33</a:t>
            </a:fld>
            <a:endParaRPr lang="en-US" dirty="0"/>
          </a:p>
        </p:txBody>
      </p:sp>
      <p:sp>
        <p:nvSpPr>
          <p:cNvPr id="7" name="Date Placeholder 10">
            <a:extLst>
              <a:ext uri="{FF2B5EF4-FFF2-40B4-BE49-F238E27FC236}">
                <a16:creationId xmlns:a16="http://schemas.microsoft.com/office/drawing/2014/main" id="{99070705-3412-45F5-B2AF-92A750E851DA}"/>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6F142B6F-10C5-4612-A679-0CD0C978EED2}"/>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5E7B6F16-841E-4FAD-B714-1A9D68F1E341}"/>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86962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Use this slide to introduce students to settings that you can configure for a session collection. Point out that only a few of the settings can be configured when you create a collection, but all of them can be configured after you create the collection. Remind students that they can configure session collection properties in Server Manager, or by using Windows PowerShell. Don't spend too much time on this topic though, as you will demonstrate how to configure session collection settings in the next demonstration.</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34</a:t>
            </a:fld>
            <a:endParaRPr lang="en-US" dirty="0"/>
          </a:p>
        </p:txBody>
      </p:sp>
      <p:sp>
        <p:nvSpPr>
          <p:cNvPr id="7" name="Date Placeholder 10">
            <a:extLst>
              <a:ext uri="{FF2B5EF4-FFF2-40B4-BE49-F238E27FC236}">
                <a16:creationId xmlns:a16="http://schemas.microsoft.com/office/drawing/2014/main" id="{96FE2CF3-2DE8-4C39-884B-AE02DC589DA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23F566D5-F50E-411F-912D-F6AB962FAEE0}"/>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30C359A3-81E1-4636-BB6B-8B52A94CBF6A}"/>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699610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Demonstration steps</a:t>
            </a:r>
          </a:p>
          <a:p>
            <a:r>
              <a:rPr lang="en-US" b="1" dirty="0"/>
              <a:t>Create and configure a session collection using Server Manager</a:t>
            </a:r>
          </a:p>
          <a:p>
            <a:r>
              <a:rPr lang="en-US" dirty="0"/>
              <a:t>Use the following steps to create a session collection using Server Manager:</a:t>
            </a:r>
          </a:p>
          <a:p>
            <a:pPr marL="228600" indent="-228600">
              <a:buFont typeface="+mj-lt"/>
              <a:buAutoNum type="arabicPeriod"/>
            </a:pPr>
            <a:r>
              <a:rPr lang="en-US" dirty="0"/>
              <a:t>On </a:t>
            </a:r>
            <a:r>
              <a:rPr lang="en-US" b="1" dirty="0"/>
              <a:t>SEA-RDS1</a:t>
            </a:r>
            <a:r>
              <a:rPr lang="en-US" dirty="0"/>
              <a:t>, open Server Manager, and then select </a:t>
            </a:r>
            <a:r>
              <a:rPr lang="en-US" b="1" dirty="0"/>
              <a:t>Remote Desktop Services</a:t>
            </a:r>
            <a:r>
              <a:rPr lang="en-US" dirty="0"/>
              <a:t>.</a:t>
            </a:r>
          </a:p>
          <a:p>
            <a:pPr marL="228600" indent="-228600">
              <a:buFont typeface="+mj-lt"/>
              <a:buAutoNum type="arabicPeriod"/>
            </a:pPr>
            <a:r>
              <a:rPr lang="en-US" dirty="0"/>
              <a:t>On the </a:t>
            </a:r>
            <a:r>
              <a:rPr lang="en-US" b="1" dirty="0"/>
              <a:t>Remote Service Overview</a:t>
            </a:r>
            <a:r>
              <a:rPr lang="en-US" dirty="0"/>
              <a:t> page, select </a:t>
            </a:r>
            <a:r>
              <a:rPr lang="en-US" b="1" dirty="0"/>
              <a:t>Collections</a:t>
            </a:r>
            <a:r>
              <a:rPr lang="en-US" dirty="0"/>
              <a:t>.</a:t>
            </a:r>
          </a:p>
          <a:p>
            <a:pPr marL="228600" indent="-228600">
              <a:buFont typeface="+mj-lt"/>
              <a:buAutoNum type="arabicPeriod"/>
            </a:pPr>
            <a:r>
              <a:rPr lang="en-US" dirty="0"/>
              <a:t>In the details pane under </a:t>
            </a:r>
            <a:r>
              <a:rPr lang="en-US" b="1" dirty="0"/>
              <a:t>COLLECTIONS</a:t>
            </a:r>
            <a:r>
              <a:rPr lang="en-US" dirty="0"/>
              <a:t>, select </a:t>
            </a:r>
            <a:r>
              <a:rPr lang="en-US" b="1" dirty="0"/>
              <a:t>TASKS</a:t>
            </a:r>
            <a:r>
              <a:rPr lang="en-US" dirty="0"/>
              <a:t>, and then select </a:t>
            </a:r>
            <a:r>
              <a:rPr lang="en-US" b="1" dirty="0"/>
              <a:t>Create Session Collection</a:t>
            </a:r>
            <a:r>
              <a:rPr lang="en-US" dirty="0"/>
              <a:t>.</a:t>
            </a:r>
          </a:p>
          <a:p>
            <a:pPr marL="228600" indent="-228600">
              <a:buFont typeface="+mj-lt"/>
              <a:buAutoNum type="arabicPeriod"/>
            </a:pPr>
            <a:r>
              <a:rPr lang="en-US" dirty="0"/>
              <a:t>In the </a:t>
            </a:r>
            <a:r>
              <a:rPr lang="en-US" b="1" dirty="0"/>
              <a:t>Create Collection Wizard</a:t>
            </a:r>
            <a:r>
              <a:rPr lang="en-US" dirty="0"/>
              <a:t>, on the </a:t>
            </a:r>
            <a:r>
              <a:rPr lang="en-US" b="1" dirty="0"/>
              <a:t>Before you begin</a:t>
            </a:r>
            <a:r>
              <a:rPr lang="en-US" dirty="0"/>
              <a:t> page, select </a:t>
            </a:r>
            <a:r>
              <a:rPr lang="en-US" b="1" dirty="0"/>
              <a:t>Next</a:t>
            </a:r>
            <a:r>
              <a:rPr lang="en-US" dirty="0"/>
              <a:t>.</a:t>
            </a:r>
          </a:p>
          <a:p>
            <a:pPr marL="228600" indent="-228600">
              <a:buFont typeface="+mj-lt"/>
              <a:buAutoNum type="arabicPeriod"/>
            </a:pPr>
            <a:r>
              <a:rPr lang="en-US" dirty="0"/>
              <a:t>On the </a:t>
            </a:r>
            <a:r>
              <a:rPr lang="en-US" b="1" dirty="0"/>
              <a:t>Name the collection</a:t>
            </a:r>
            <a:r>
              <a:rPr lang="en-US" dirty="0"/>
              <a:t> page, in the </a:t>
            </a:r>
            <a:r>
              <a:rPr lang="en-US" b="1" dirty="0"/>
              <a:t>Name</a:t>
            </a:r>
            <a:r>
              <a:rPr lang="en-US" dirty="0"/>
              <a:t> field, enter </a:t>
            </a:r>
            <a:r>
              <a:rPr lang="en-US" b="1" dirty="0"/>
              <a:t>Demo</a:t>
            </a:r>
            <a:r>
              <a:rPr lang="en-US" dirty="0"/>
              <a:t>, and then select </a:t>
            </a:r>
            <a:r>
              <a:rPr lang="en-US" b="1" dirty="0"/>
              <a:t>Next</a:t>
            </a:r>
            <a:r>
              <a:rPr lang="en-US" dirty="0"/>
              <a:t>.</a:t>
            </a:r>
          </a:p>
          <a:p>
            <a:pPr marL="228600" indent="-228600">
              <a:buFont typeface="+mj-lt"/>
              <a:buAutoNum type="arabicPeriod"/>
            </a:pPr>
            <a:r>
              <a:rPr lang="en-US" dirty="0"/>
              <a:t>On the </a:t>
            </a:r>
            <a:r>
              <a:rPr lang="en-US" b="1" dirty="0"/>
              <a:t>Specify RD Session Host servers</a:t>
            </a:r>
            <a:r>
              <a:rPr lang="en-US" dirty="0"/>
              <a:t> page, in the </a:t>
            </a:r>
            <a:r>
              <a:rPr lang="en-US" b="1" dirty="0"/>
              <a:t>Server Pool</a:t>
            </a:r>
            <a:r>
              <a:rPr lang="en-US" dirty="0"/>
              <a:t> section, select </a:t>
            </a:r>
            <a:r>
              <a:rPr lang="en-US" b="1" dirty="0">
                <a:hlinkClick r:id="rId3"/>
              </a:rPr>
              <a:t>SEA-RDS1.Contoso.com</a:t>
            </a:r>
            <a:r>
              <a:rPr lang="en-US" b="1" dirty="0"/>
              <a:t> </a:t>
            </a:r>
            <a:r>
              <a:rPr lang="en-US" dirty="0"/>
              <a:t>.</a:t>
            </a:r>
          </a:p>
          <a:p>
            <a:pPr marL="228600" indent="-228600">
              <a:buFont typeface="+mj-lt"/>
              <a:buAutoNum type="arabicPeriod"/>
            </a:pPr>
            <a:r>
              <a:rPr lang="en-US" dirty="0"/>
              <a:t>Add the computer to the </a:t>
            </a:r>
            <a:r>
              <a:rPr lang="en-US" b="1" dirty="0"/>
              <a:t>Selected</a:t>
            </a:r>
            <a:r>
              <a:rPr lang="en-US" dirty="0"/>
              <a:t> section by selecting the Right arrow, and then selecting </a:t>
            </a:r>
            <a:r>
              <a:rPr lang="en-US" b="1" dirty="0"/>
              <a:t>Next</a:t>
            </a:r>
            <a:r>
              <a:rPr lang="en-US" dirty="0"/>
              <a:t>.</a:t>
            </a:r>
          </a:p>
          <a:p>
            <a:pPr marL="228600" indent="-228600">
              <a:buFont typeface="+mj-lt"/>
              <a:buAutoNum type="arabicPeriod"/>
            </a:pPr>
            <a:r>
              <a:rPr lang="en-US" dirty="0"/>
              <a:t>On the </a:t>
            </a:r>
            <a:r>
              <a:rPr lang="en-US" b="1" dirty="0"/>
              <a:t>Specify user groups</a:t>
            </a:r>
            <a:r>
              <a:rPr lang="en-US" dirty="0"/>
              <a:t> page, select </a:t>
            </a:r>
            <a:r>
              <a:rPr lang="en-US" b="1" dirty="0"/>
              <a:t>Next</a:t>
            </a:r>
            <a:r>
              <a:rPr lang="en-US" dirty="0"/>
              <a:t>.</a:t>
            </a:r>
          </a:p>
          <a:p>
            <a:pPr marL="228600" indent="-228600">
              <a:buFont typeface="+mj-lt"/>
              <a:buAutoNum type="arabicPeriod"/>
            </a:pPr>
            <a:r>
              <a:rPr lang="en-US" dirty="0"/>
              <a:t>On the </a:t>
            </a:r>
            <a:r>
              <a:rPr lang="en-US" b="1" dirty="0"/>
              <a:t>Specify user profile disks</a:t>
            </a:r>
            <a:r>
              <a:rPr lang="en-US" dirty="0"/>
              <a:t> page, clear the check box next to </a:t>
            </a:r>
            <a:r>
              <a:rPr lang="en-US" b="1" dirty="0"/>
              <a:t>Enable user profile disks</a:t>
            </a:r>
            <a:r>
              <a:rPr lang="en-US" dirty="0"/>
              <a:t>, and then select </a:t>
            </a:r>
            <a:r>
              <a:rPr lang="en-US" b="1" dirty="0"/>
              <a:t>Next</a:t>
            </a:r>
            <a:r>
              <a:rPr lang="en-US" dirty="0"/>
              <a:t>.</a:t>
            </a:r>
          </a:p>
          <a:p>
            <a:pPr marL="228600" indent="-228600">
              <a:buFont typeface="+mj-lt"/>
              <a:buAutoNum type="arabicPeriod"/>
            </a:pPr>
            <a:r>
              <a:rPr lang="en-US" dirty="0"/>
              <a:t>On the </a:t>
            </a:r>
            <a:r>
              <a:rPr lang="en-US" b="1" dirty="0"/>
              <a:t>Confirm selections</a:t>
            </a:r>
            <a:r>
              <a:rPr lang="en-US" dirty="0"/>
              <a:t> page, select </a:t>
            </a:r>
            <a:r>
              <a:rPr lang="en-US" b="1" dirty="0"/>
              <a:t>Cancel</a:t>
            </a:r>
            <a:r>
              <a:rPr lang="en-US" dirty="0"/>
              <a:t>, and then when prompted, select </a:t>
            </a:r>
            <a:r>
              <a:rPr lang="en-US" b="1" dirty="0"/>
              <a:t>Yes</a:t>
            </a:r>
            <a:r>
              <a:rPr lang="en-US" dirty="0"/>
              <a:t>.</a:t>
            </a:r>
          </a:p>
          <a:p>
            <a:pPr marL="228600" indent="-228600">
              <a:buFont typeface="+mj-lt"/>
              <a:buAutoNum type="arabicPeriod"/>
            </a:pPr>
            <a:r>
              <a:rPr lang="en-US" dirty="0"/>
              <a:t>Minimize </a:t>
            </a:r>
            <a:r>
              <a:rPr lang="en-US" b="1" dirty="0"/>
              <a:t>Server Manager</a:t>
            </a:r>
            <a:r>
              <a:rPr lang="en-US" dirty="0"/>
              <a:t>.</a:t>
            </a:r>
          </a:p>
          <a:p>
            <a:r>
              <a:rPr lang="en-US" b="1" dirty="0"/>
              <a:t>Create and configure a session collection using Windows PowerShell</a:t>
            </a:r>
          </a:p>
          <a:p>
            <a:r>
              <a:rPr lang="en-US" dirty="0"/>
              <a:t>Use the following steps to create a session collection using Windows PowerShell:</a:t>
            </a:r>
          </a:p>
          <a:p>
            <a:pPr marL="228600" indent="-228600">
              <a:buFont typeface="+mj-lt"/>
              <a:buAutoNum type="arabicPeriod"/>
            </a:pPr>
            <a:r>
              <a:rPr lang="en-US" dirty="0"/>
              <a:t>ON </a:t>
            </a:r>
            <a:r>
              <a:rPr lang="en-US" b="1" dirty="0"/>
              <a:t>SEA-RDS1</a:t>
            </a:r>
            <a:r>
              <a:rPr lang="en-US" dirty="0"/>
              <a:t>, right-click or access the context menu for </a:t>
            </a:r>
            <a:r>
              <a:rPr lang="en-US" b="1" dirty="0"/>
              <a:t>Start</a:t>
            </a:r>
            <a:r>
              <a:rPr lang="en-US" dirty="0"/>
              <a:t>, and then select </a:t>
            </a:r>
            <a:r>
              <a:rPr lang="en-US" b="1" dirty="0"/>
              <a:t>Windows PowerShell (Admin)</a:t>
            </a:r>
            <a:r>
              <a:rPr lang="en-US" dirty="0"/>
              <a:t>.</a:t>
            </a:r>
          </a:p>
          <a:p>
            <a:pPr marL="228600" indent="-228600">
              <a:buFont typeface="+mj-lt"/>
              <a:buAutoNum type="arabicPeriod"/>
            </a:pPr>
            <a:r>
              <a:rPr lang="en-US" dirty="0"/>
              <a:t>In Windows PowerShell, at the command prompt, enter the following command, and then select Enter:</a:t>
            </a:r>
          </a:p>
          <a:p>
            <a:r>
              <a:rPr lang="en-US" b="1" dirty="0"/>
              <a:t>New-</a:t>
            </a:r>
            <a:r>
              <a:rPr lang="en-US" b="1" dirty="0" err="1"/>
              <a:t>RDSessionCollection</a:t>
            </a:r>
            <a:r>
              <a:rPr lang="en-US" b="1" dirty="0"/>
              <a:t> –</a:t>
            </a:r>
            <a:r>
              <a:rPr lang="en-US" b="1" dirty="0" err="1"/>
              <a:t>CollectionName</a:t>
            </a:r>
            <a:r>
              <a:rPr lang="en-US" b="1" dirty="0"/>
              <a:t> Demo –</a:t>
            </a:r>
            <a:r>
              <a:rPr lang="en-US" b="1" dirty="0" err="1"/>
              <a:t>SessionHost</a:t>
            </a:r>
            <a:r>
              <a:rPr lang="en-US" b="1" dirty="0"/>
              <a:t> SEA-RDS1.Contoso.com –</a:t>
            </a:r>
            <a:r>
              <a:rPr lang="en-US" b="1" dirty="0" err="1"/>
              <a:t>CollectionDescription</a:t>
            </a:r>
            <a:r>
              <a:rPr lang="en-US" b="1" dirty="0"/>
              <a:t> “This Collection is for Demo purposes” –</a:t>
            </a:r>
            <a:r>
              <a:rPr lang="en-US" b="1" dirty="0" err="1"/>
              <a:t>ConnectionBroker</a:t>
            </a:r>
            <a:r>
              <a:rPr lang="en-US" b="1" dirty="0"/>
              <a:t> SEA-RDS1.Contoso.com</a:t>
            </a:r>
          </a:p>
          <a:p>
            <a:pPr marL="228600" indent="-228600">
              <a:buFont typeface="+mj-lt"/>
              <a:buAutoNum type="arabicPeriod" startAt="3"/>
            </a:pPr>
            <a:r>
              <a:rPr lang="en-US" dirty="0"/>
              <a:t>Wait for the command to complete, which will take approximately 1 minute.</a:t>
            </a:r>
          </a:p>
          <a:p>
            <a:pPr marL="228600" indent="-228600">
              <a:buFont typeface="+mj-lt"/>
              <a:buAutoNum type="arabicPeriod" startAt="3"/>
            </a:pPr>
            <a:r>
              <a:rPr lang="en-US" dirty="0"/>
              <a:t>Maximize </a:t>
            </a:r>
            <a:r>
              <a:rPr lang="en-US" b="1" dirty="0"/>
              <a:t>Server Manager</a:t>
            </a:r>
            <a:r>
              <a:rPr lang="en-US" dirty="0"/>
              <a:t>, and then select </a:t>
            </a:r>
            <a:r>
              <a:rPr lang="en-US" b="1" dirty="0"/>
              <a:t>Overview</a:t>
            </a:r>
            <a:r>
              <a:rPr lang="en-US" dirty="0"/>
              <a:t>.</a:t>
            </a:r>
          </a:p>
          <a:p>
            <a:pPr marL="228600" indent="-228600">
              <a:buFont typeface="+mj-lt"/>
              <a:buAutoNum type="arabicPeriod" startAt="3"/>
            </a:pPr>
            <a:r>
              <a:rPr lang="en-US" dirty="0"/>
              <a:t>Refresh </a:t>
            </a:r>
            <a:r>
              <a:rPr lang="en-US" b="1" dirty="0"/>
              <a:t>Server Manager</a:t>
            </a:r>
            <a:r>
              <a:rPr lang="en-US" dirty="0"/>
              <a:t> by selecting </a:t>
            </a:r>
            <a:r>
              <a:rPr lang="en-US" b="1" dirty="0"/>
              <a:t>F5</a:t>
            </a:r>
            <a:r>
              <a:rPr lang="en-US" dirty="0"/>
              <a:t>.</a:t>
            </a:r>
          </a:p>
          <a:p>
            <a:pPr marL="228600" indent="-228600">
              <a:buFont typeface="+mj-lt"/>
              <a:buAutoNum type="arabicPeriod" startAt="3"/>
            </a:pPr>
            <a:r>
              <a:rPr lang="en-US" dirty="0"/>
              <a:t>In </a:t>
            </a:r>
            <a:r>
              <a:rPr lang="en-US" b="1" dirty="0"/>
              <a:t>Server Manager</a:t>
            </a:r>
            <a:r>
              <a:rPr lang="en-US" dirty="0"/>
              <a:t>, in the navigation pane, select </a:t>
            </a:r>
            <a:r>
              <a:rPr lang="en-US" b="1" dirty="0"/>
              <a:t>Collections</a:t>
            </a:r>
            <a:r>
              <a:rPr lang="en-US" dirty="0"/>
              <a:t>, and verify that a collection named </a:t>
            </a:r>
            <a:r>
              <a:rPr lang="en-US" b="1" dirty="0"/>
              <a:t>Demo</a:t>
            </a:r>
            <a:r>
              <a:rPr lang="en-US" dirty="0"/>
              <a:t> is listed in the details pane.</a:t>
            </a:r>
          </a:p>
          <a:p>
            <a:pPr marL="228600" indent="-228600">
              <a:buFont typeface="+mj-lt"/>
              <a:buAutoNum type="arabicPeriod" startAt="3"/>
            </a:pPr>
            <a:r>
              <a:rPr lang="en-US" dirty="0"/>
              <a:t>In the navigation pane, select the </a:t>
            </a:r>
            <a:r>
              <a:rPr lang="en-US" b="1" dirty="0"/>
              <a:t>Demo</a:t>
            </a:r>
            <a:r>
              <a:rPr lang="en-US" dirty="0"/>
              <a:t> collection.</a:t>
            </a:r>
          </a:p>
          <a:p>
            <a:pPr marL="228600" indent="-228600">
              <a:buFont typeface="+mj-lt"/>
              <a:buAutoNum type="arabicPeriod" startAt="3"/>
            </a:pPr>
            <a:r>
              <a:rPr lang="en-US" dirty="0"/>
              <a:t>Next to **</a:t>
            </a:r>
            <a:r>
              <a:rPr lang="en-US" b="1" dirty="0"/>
              <a:t>PROPERTIES</a:t>
            </a:r>
            <a:r>
              <a:rPr lang="en-US" dirty="0"/>
              <a:t>, select </a:t>
            </a:r>
            <a:r>
              <a:rPr lang="en-US" b="1" dirty="0"/>
              <a:t>TASKS</a:t>
            </a:r>
            <a:r>
              <a:rPr lang="en-US" dirty="0"/>
              <a:t>, and then select </a:t>
            </a:r>
            <a:r>
              <a:rPr lang="en-US" b="1" dirty="0"/>
              <a:t>Edit Properties</a:t>
            </a:r>
            <a:r>
              <a:rPr lang="en-US" dirty="0"/>
              <a:t>.</a:t>
            </a:r>
          </a:p>
          <a:p>
            <a:pPr marL="228600" indent="-228600">
              <a:buFont typeface="+mj-lt"/>
              <a:buAutoNum type="arabicPeriod" startAt="3"/>
            </a:pPr>
            <a:r>
              <a:rPr lang="en-US" dirty="0"/>
              <a:t>On the </a:t>
            </a:r>
            <a:r>
              <a:rPr lang="en-US" b="1" dirty="0"/>
              <a:t>Session Collection</a:t>
            </a:r>
            <a:r>
              <a:rPr lang="en-US" dirty="0"/>
              <a:t> page, select the various settings and notice how the collection is configured.</a:t>
            </a:r>
          </a:p>
          <a:p>
            <a:pPr marL="228600" indent="-228600">
              <a:buFont typeface="+mj-lt"/>
              <a:buAutoNum type="arabicPeriod" startAt="3"/>
            </a:pPr>
            <a:r>
              <a:rPr lang="en-US" dirty="0"/>
              <a:t>Select </a:t>
            </a:r>
            <a:r>
              <a:rPr lang="en-US" b="1" dirty="0"/>
              <a:t>Client Settings</a:t>
            </a:r>
            <a:r>
              <a:rPr lang="en-US" dirty="0"/>
              <a:t>, and verify that both </a:t>
            </a:r>
            <a:r>
              <a:rPr lang="en-US" b="1" dirty="0"/>
              <a:t>Audio and video playback</a:t>
            </a:r>
            <a:r>
              <a:rPr lang="en-US" dirty="0"/>
              <a:t> and </a:t>
            </a:r>
            <a:r>
              <a:rPr lang="en-US" b="1" dirty="0"/>
              <a:t>Audio recording</a:t>
            </a:r>
            <a:r>
              <a:rPr lang="en-US" dirty="0"/>
              <a:t> are enabled.</a:t>
            </a:r>
          </a:p>
          <a:p>
            <a:pPr marL="228600" indent="-228600">
              <a:buFont typeface="+mj-lt"/>
              <a:buAutoNum type="arabicPeriod" startAt="3"/>
            </a:pPr>
            <a:r>
              <a:rPr lang="en-US" dirty="0"/>
              <a:t>In the </a:t>
            </a:r>
            <a:r>
              <a:rPr lang="en-US" b="1" dirty="0"/>
              <a:t>Demo Properties</a:t>
            </a:r>
            <a:r>
              <a:rPr lang="en-US" dirty="0"/>
              <a:t> dialog box, select </a:t>
            </a:r>
            <a:r>
              <a:rPr lang="en-US" b="1" dirty="0"/>
              <a:t>Cancel</a:t>
            </a:r>
            <a:r>
              <a:rPr lang="en-US" dirty="0"/>
              <a:t>.</a:t>
            </a:r>
          </a:p>
          <a:p>
            <a:pPr marL="228600" indent="-228600">
              <a:buFont typeface="+mj-lt"/>
              <a:buAutoNum type="arabicPeriod" startAt="3"/>
            </a:pPr>
            <a:r>
              <a:rPr lang="en-US" dirty="0"/>
              <a:t>Minimize </a:t>
            </a:r>
            <a:r>
              <a:rPr lang="en-US" b="1" dirty="0"/>
              <a:t>Server Manager</a:t>
            </a:r>
            <a:r>
              <a:rPr lang="en-US" dirty="0"/>
              <a:t>.</a:t>
            </a:r>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
        <p:nvSpPr>
          <p:cNvPr id="8" name="Date Placeholder 10">
            <a:extLst>
              <a:ext uri="{FF2B5EF4-FFF2-40B4-BE49-F238E27FC236}">
                <a16:creationId xmlns:a16="http://schemas.microsoft.com/office/drawing/2014/main" id="{81FBE6F5-D777-4C93-BF9A-D94FBF49FD65}"/>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414DAB56-F48B-4D09-A677-167FCD84F901}"/>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AEAA5A8B-EA68-48B1-AAFD-C8E5B2B3EF47}"/>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971361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13"/>
            </a:pPr>
            <a:r>
              <a:rPr lang="en-US" dirty="0"/>
              <a:t>In Windows PowerShell, enter the following command, and then select Enter:</a:t>
            </a:r>
          </a:p>
          <a:p>
            <a:r>
              <a:rPr lang="en-US" b="1" dirty="0"/>
              <a:t>Get-</a:t>
            </a:r>
            <a:r>
              <a:rPr lang="en-US" b="1" dirty="0" err="1"/>
              <a:t>RDSessionCollectionConfiguration</a:t>
            </a:r>
            <a:r>
              <a:rPr lang="en-US" b="1" dirty="0"/>
              <a:t> –</a:t>
            </a:r>
            <a:r>
              <a:rPr lang="en-US" b="1" dirty="0" err="1"/>
              <a:t>CollectionName</a:t>
            </a:r>
            <a:r>
              <a:rPr lang="en-US" b="1" dirty="0"/>
              <a:t> Demo –Client | Format-List</a:t>
            </a:r>
          </a:p>
          <a:p>
            <a:pPr marL="228600" indent="-228600">
              <a:buFont typeface="+mj-lt"/>
              <a:buAutoNum type="arabicPeriod" startAt="14"/>
            </a:pPr>
            <a:r>
              <a:rPr lang="en-US" dirty="0"/>
              <a:t>Examine the output, and notice that next to </a:t>
            </a:r>
            <a:r>
              <a:rPr lang="en-US" b="1" dirty="0" err="1"/>
              <a:t>ClientDeviceRedirectionOptions</a:t>
            </a:r>
            <a:r>
              <a:rPr lang="en-US" dirty="0"/>
              <a:t> the following are listed:</a:t>
            </a:r>
          </a:p>
          <a:p>
            <a:pPr lvl="1"/>
            <a:r>
              <a:rPr lang="en-US" b="1" dirty="0" err="1"/>
              <a:t>AudioVideoPlayBack</a:t>
            </a:r>
            <a:endParaRPr lang="en-US" dirty="0"/>
          </a:p>
          <a:p>
            <a:pPr lvl="1"/>
            <a:r>
              <a:rPr lang="en-US" b="1" dirty="0" err="1"/>
              <a:t>AudioRecording</a:t>
            </a:r>
            <a:endParaRPr lang="en-US" dirty="0"/>
          </a:p>
          <a:p>
            <a:pPr lvl="1"/>
            <a:r>
              <a:rPr lang="en-US" b="1" dirty="0" err="1"/>
              <a:t>PlugAndPlayDevice</a:t>
            </a:r>
            <a:endParaRPr lang="en-US" dirty="0"/>
          </a:p>
          <a:p>
            <a:pPr lvl="1"/>
            <a:r>
              <a:rPr lang="en-US" b="1" dirty="0" err="1"/>
              <a:t>SmartCard</a:t>
            </a:r>
            <a:endParaRPr lang="en-US" dirty="0"/>
          </a:p>
          <a:p>
            <a:pPr lvl="1"/>
            <a:r>
              <a:rPr lang="en-US" b="1" dirty="0"/>
              <a:t>Clipboard</a:t>
            </a:r>
            <a:endParaRPr lang="en-US" dirty="0"/>
          </a:p>
          <a:p>
            <a:pPr lvl="1"/>
            <a:r>
              <a:rPr lang="en-US" b="1" dirty="0" err="1"/>
              <a:t>LPTPort</a:t>
            </a:r>
            <a:endParaRPr lang="en-US" dirty="0"/>
          </a:p>
          <a:p>
            <a:pPr lvl="1"/>
            <a:r>
              <a:rPr lang="en-US" b="1" dirty="0"/>
              <a:t>Drive</a:t>
            </a:r>
            <a:endParaRPr lang="en-US" dirty="0"/>
          </a:p>
          <a:p>
            <a:pPr marL="228600" indent="-228600">
              <a:buFont typeface="+mj-lt"/>
              <a:buAutoNum type="arabicPeriod" startAt="15"/>
            </a:pPr>
            <a:r>
              <a:rPr lang="en-US" dirty="0"/>
              <a:t>Enter the following command, and then select Enter:</a:t>
            </a:r>
          </a:p>
          <a:p>
            <a:r>
              <a:rPr lang="en-US" b="1" dirty="0"/>
              <a:t>Set-</a:t>
            </a:r>
            <a:r>
              <a:rPr lang="en-US" b="1" dirty="0" err="1"/>
              <a:t>RDSessionCollectionConfiguration</a:t>
            </a:r>
            <a:r>
              <a:rPr lang="en-US" b="1" dirty="0"/>
              <a:t> –</a:t>
            </a:r>
            <a:r>
              <a:rPr lang="en-US" b="1" dirty="0" err="1"/>
              <a:t>CollectionName</a:t>
            </a:r>
            <a:r>
              <a:rPr lang="en-US" b="1" dirty="0"/>
              <a:t> Demo –</a:t>
            </a:r>
            <a:r>
              <a:rPr lang="en-US" b="1" dirty="0" err="1"/>
              <a:t>ClientDeviceRedirectionOptions</a:t>
            </a:r>
            <a:r>
              <a:rPr lang="en-US" b="1" dirty="0"/>
              <a:t> </a:t>
            </a:r>
            <a:r>
              <a:rPr lang="en-US" b="1" dirty="0" err="1"/>
              <a:t>PlugAndPlayDevice</a:t>
            </a:r>
            <a:r>
              <a:rPr lang="en-US" b="1" dirty="0"/>
              <a:t>, </a:t>
            </a:r>
            <a:r>
              <a:rPr lang="en-US" b="1" dirty="0" err="1"/>
              <a:t>SmartCard,Clipboard,LPTPort,Drive</a:t>
            </a:r>
            <a:endParaRPr lang="en-US" b="1" dirty="0"/>
          </a:p>
          <a:p>
            <a:pPr marL="228600" indent="-228600">
              <a:buFont typeface="+mj-lt"/>
              <a:buAutoNum type="arabicPeriod" startAt="16"/>
            </a:pPr>
            <a:r>
              <a:rPr lang="en-US" dirty="0"/>
              <a:t>Enter the following command, and then select Enter:</a:t>
            </a:r>
          </a:p>
          <a:p>
            <a:r>
              <a:rPr lang="en-US" b="1" dirty="0"/>
              <a:t>Get-</a:t>
            </a:r>
            <a:r>
              <a:rPr lang="en-US" b="1" dirty="0" err="1"/>
              <a:t>RDSessionCollectionConfiguration</a:t>
            </a:r>
            <a:r>
              <a:rPr lang="en-US" b="1" dirty="0"/>
              <a:t> –</a:t>
            </a:r>
            <a:r>
              <a:rPr lang="en-US" b="1" dirty="0" err="1"/>
              <a:t>CollectionName</a:t>
            </a:r>
            <a:r>
              <a:rPr lang="en-US" b="1" dirty="0"/>
              <a:t> Demo –Client | Format-List</a:t>
            </a:r>
          </a:p>
          <a:p>
            <a:pPr marL="228600" indent="-228600">
              <a:buFont typeface="+mj-lt"/>
              <a:buAutoNum type="arabicPeriod" startAt="17"/>
            </a:pPr>
            <a:r>
              <a:rPr lang="en-US" dirty="0"/>
              <a:t>Examine the output and notice that next to </a:t>
            </a:r>
            <a:r>
              <a:rPr lang="en-US" b="1" dirty="0" err="1"/>
              <a:t>ClientDeviceRedirectionOptions</a:t>
            </a:r>
            <a:r>
              <a:rPr lang="en-US" dirty="0"/>
              <a:t>, only the following entries are now listed:</a:t>
            </a:r>
          </a:p>
          <a:p>
            <a:pPr lvl="1"/>
            <a:r>
              <a:rPr lang="en-US" b="1" dirty="0" err="1"/>
              <a:t>PlugAndPlayDevice</a:t>
            </a:r>
            <a:endParaRPr lang="en-US" dirty="0"/>
          </a:p>
          <a:p>
            <a:pPr lvl="1"/>
            <a:r>
              <a:rPr lang="en-US" b="1" dirty="0" err="1"/>
              <a:t>SmartCard</a:t>
            </a:r>
            <a:endParaRPr lang="en-US" dirty="0"/>
          </a:p>
          <a:p>
            <a:pPr lvl="1"/>
            <a:r>
              <a:rPr lang="en-US" b="1" dirty="0"/>
              <a:t>Clipboard</a:t>
            </a:r>
            <a:endParaRPr lang="en-US" dirty="0"/>
          </a:p>
          <a:p>
            <a:pPr lvl="1"/>
            <a:r>
              <a:rPr lang="en-US" b="1" dirty="0" err="1"/>
              <a:t>LPTPort</a:t>
            </a:r>
            <a:endParaRPr lang="en-US" dirty="0"/>
          </a:p>
          <a:p>
            <a:pPr lvl="1"/>
            <a:r>
              <a:rPr lang="en-US" b="1" dirty="0"/>
              <a:t>Drive</a:t>
            </a:r>
            <a:endParaRPr lang="en-US" dirty="0"/>
          </a:p>
          <a:p>
            <a:r>
              <a:rPr lang="en-US" b="1" dirty="0"/>
              <a:t>Connect to Remote Desktop Session Host (RD Session Host) from a client</a:t>
            </a:r>
          </a:p>
          <a:p>
            <a:pPr marL="228600" indent="-228600">
              <a:buFont typeface="+mj-lt"/>
              <a:buAutoNum type="arabicPeriod"/>
            </a:pPr>
            <a:r>
              <a:rPr lang="en-US" dirty="0"/>
              <a:t>On </a:t>
            </a:r>
            <a:r>
              <a:rPr lang="en-US" b="1" dirty="0"/>
              <a:t>SEA-CL1</a:t>
            </a:r>
            <a:r>
              <a:rPr lang="en-US" dirty="0"/>
              <a:t>, on the taskbar, select the </a:t>
            </a:r>
            <a:r>
              <a:rPr lang="en-US" b="1" dirty="0"/>
              <a:t>Microsoft Edge</a:t>
            </a:r>
            <a:r>
              <a:rPr lang="en-US" dirty="0"/>
              <a:t> icon.</a:t>
            </a:r>
          </a:p>
          <a:p>
            <a:pPr marL="228600" indent="-228600">
              <a:buFont typeface="+mj-lt"/>
              <a:buAutoNum type="arabicPeriod"/>
            </a:pPr>
            <a:r>
              <a:rPr lang="en-US" dirty="0"/>
              <a:t>In </a:t>
            </a:r>
            <a:r>
              <a:rPr lang="en-US" b="1" dirty="0"/>
              <a:t>Microsoft Edge</a:t>
            </a:r>
            <a:r>
              <a:rPr lang="en-US" dirty="0"/>
              <a:t>, in the address bar, enter </a:t>
            </a:r>
            <a:r>
              <a:rPr lang="en-US" b="1" dirty="0">
                <a:hlinkClick r:id="rId3"/>
              </a:rPr>
              <a:t>https://SEA-RDS1.Contoso.com/rdweb</a:t>
            </a:r>
            <a:r>
              <a:rPr lang="en-US" b="1" dirty="0"/>
              <a:t> </a:t>
            </a:r>
            <a:r>
              <a:rPr lang="en-US" dirty="0"/>
              <a:t>, and then select Enter.</a:t>
            </a:r>
          </a:p>
          <a:p>
            <a:pPr marL="228600" indent="-228600">
              <a:buFont typeface="+mj-lt"/>
              <a:buAutoNum type="arabicPeriod"/>
            </a:pPr>
            <a:r>
              <a:rPr lang="en-US" dirty="0"/>
              <a:t>On the </a:t>
            </a:r>
            <a:r>
              <a:rPr lang="en-US" b="1" dirty="0"/>
              <a:t>This site is not secure</a:t>
            </a:r>
            <a:r>
              <a:rPr lang="en-US" dirty="0"/>
              <a:t> page, select </a:t>
            </a:r>
            <a:r>
              <a:rPr lang="en-US" b="1" dirty="0"/>
              <a:t>Details</a:t>
            </a:r>
            <a:r>
              <a:rPr lang="en-US" dirty="0"/>
              <a:t>, and then select </a:t>
            </a:r>
            <a:r>
              <a:rPr lang="en-US" b="1" dirty="0"/>
              <a:t>Go on to the webpage</a:t>
            </a:r>
            <a:r>
              <a:rPr lang="en-US" dirty="0"/>
              <a:t>.</a:t>
            </a:r>
          </a:p>
          <a:p>
            <a:r>
              <a:rPr lang="en-US" b="1" dirty="0"/>
              <a:t>Note</a:t>
            </a:r>
            <a:r>
              <a:rPr lang="en-US" dirty="0"/>
              <a:t>: You are getting this warning because Remote Desktop Web (RD Web) is using a self-signed certificate that is not trusted by the client. In a real production deployment, you would use trusted certificates.</a:t>
            </a:r>
          </a:p>
          <a:p>
            <a:pPr marL="228600" indent="-228600">
              <a:buFont typeface="+mj-lt"/>
              <a:buAutoNum type="arabicPeriod" startAt="4"/>
            </a:pPr>
            <a:r>
              <a:rPr lang="en-US" dirty="0"/>
              <a:t>On the </a:t>
            </a:r>
            <a:r>
              <a:rPr lang="en-US" b="1" dirty="0"/>
              <a:t>RD Web Access</a:t>
            </a:r>
            <a:r>
              <a:rPr lang="en-US" dirty="0"/>
              <a:t> page, in the </a:t>
            </a:r>
            <a:r>
              <a:rPr lang="en-US" b="1" dirty="0"/>
              <a:t>Domain\user name</a:t>
            </a:r>
            <a:r>
              <a:rPr lang="en-US" dirty="0"/>
              <a:t> field, enter </a:t>
            </a:r>
            <a:r>
              <a:rPr lang="en-US" b="1" dirty="0" err="1"/>
              <a:t>contoso</a:t>
            </a:r>
            <a:r>
              <a:rPr lang="en-US" b="1" dirty="0"/>
              <a:t>\jane</a:t>
            </a:r>
            <a:r>
              <a:rPr lang="en-US" dirty="0"/>
              <a:t>. In the </a:t>
            </a:r>
            <a:r>
              <a:rPr lang="en-US" b="1" dirty="0"/>
              <a:t>Password</a:t>
            </a:r>
            <a:r>
              <a:rPr lang="en-US" dirty="0"/>
              <a:t> field, enter </a:t>
            </a:r>
            <a:r>
              <a:rPr lang="en-US" b="1" dirty="0"/>
              <a:t>Pa55w.rd</a:t>
            </a:r>
            <a:r>
              <a:rPr lang="en-US" dirty="0"/>
              <a:t>, and then select </a:t>
            </a:r>
            <a:r>
              <a:rPr lang="en-US" b="1" dirty="0"/>
              <a:t>Sign in</a:t>
            </a:r>
            <a:r>
              <a:rPr lang="en-US" dirty="0"/>
              <a:t>.</a:t>
            </a:r>
          </a:p>
          <a:p>
            <a:pPr marL="228600" indent="-228600">
              <a:buFont typeface="+mj-lt"/>
              <a:buAutoNum type="arabicPeriod" startAt="4"/>
            </a:pPr>
            <a:r>
              <a:rPr lang="en-US" dirty="0"/>
              <a:t>If prompted by </a:t>
            </a:r>
            <a:r>
              <a:rPr lang="en-US" b="1" dirty="0"/>
              <a:t>Microsoft Edge</a:t>
            </a:r>
            <a:r>
              <a:rPr lang="en-US" dirty="0"/>
              <a:t> to save the password, select </a:t>
            </a:r>
            <a:r>
              <a:rPr lang="en-US" b="1" dirty="0"/>
              <a:t>Never</a:t>
            </a:r>
            <a:r>
              <a:rPr lang="en-US" dirty="0"/>
              <a:t>.</a:t>
            </a:r>
          </a:p>
          <a:p>
            <a:pPr lvl="0"/>
            <a:endParaRPr lang="en-US" b="1" dirty="0">
              <a:cs typeface="Segoe UI" panose="020B0502040204020203" pitchFamily="34" charset="0"/>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
        <p:nvSpPr>
          <p:cNvPr id="8" name="Date Placeholder 10">
            <a:extLst>
              <a:ext uri="{FF2B5EF4-FFF2-40B4-BE49-F238E27FC236}">
                <a16:creationId xmlns:a16="http://schemas.microsoft.com/office/drawing/2014/main" id="{E58DCC43-035A-4995-8655-91BE4B463B9E}"/>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5A288903-2E4D-4215-9151-72F3B6ADD03C}"/>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B7DA5132-9239-4385-AFE1-AC231CA5404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085644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6"/>
            </a:pPr>
            <a:r>
              <a:rPr lang="en-US" dirty="0"/>
              <a:t>On the </a:t>
            </a:r>
            <a:r>
              <a:rPr lang="en-US" b="1" dirty="0"/>
              <a:t>RD Web Access</a:t>
            </a:r>
            <a:r>
              <a:rPr lang="en-US" dirty="0"/>
              <a:t> page, under </a:t>
            </a:r>
            <a:r>
              <a:rPr lang="en-US" b="1" dirty="0"/>
              <a:t>Current folder: /</a:t>
            </a:r>
            <a:r>
              <a:rPr lang="en-US" dirty="0"/>
              <a:t>, select </a:t>
            </a:r>
            <a:r>
              <a:rPr lang="en-US" b="1" dirty="0"/>
              <a:t>Demo</a:t>
            </a:r>
            <a:r>
              <a:rPr lang="en-US" dirty="0"/>
              <a:t>, and then when prompted, select </a:t>
            </a:r>
            <a:r>
              <a:rPr lang="en-US" b="1" dirty="0"/>
              <a:t>Open</a:t>
            </a:r>
            <a:r>
              <a:rPr lang="en-US" dirty="0"/>
              <a:t>.</a:t>
            </a:r>
          </a:p>
          <a:p>
            <a:pPr marL="228600" indent="-228600">
              <a:buFont typeface="+mj-lt"/>
              <a:buAutoNum type="arabicPeriod" startAt="6"/>
            </a:pPr>
            <a:r>
              <a:rPr lang="en-US" dirty="0"/>
              <a:t>In the </a:t>
            </a:r>
            <a:r>
              <a:rPr lang="en-US" b="1" dirty="0"/>
              <a:t>Remote Desktop Connection</a:t>
            </a:r>
            <a:r>
              <a:rPr lang="en-US" dirty="0"/>
              <a:t> dialog box, select </a:t>
            </a:r>
            <a:r>
              <a:rPr lang="en-US" b="1" dirty="0"/>
              <a:t>Connect</a:t>
            </a:r>
            <a:r>
              <a:rPr lang="en-US" dirty="0"/>
              <a:t>.</a:t>
            </a:r>
          </a:p>
          <a:p>
            <a:r>
              <a:rPr lang="en-US" b="1" dirty="0"/>
              <a:t>Note</a:t>
            </a:r>
            <a:r>
              <a:rPr lang="en-US" dirty="0"/>
              <a:t>: You are receiving the </a:t>
            </a:r>
            <a:r>
              <a:rPr lang="en-US" b="1" dirty="0"/>
              <a:t>Unknown publisher</a:t>
            </a:r>
            <a:r>
              <a:rPr lang="en-US" dirty="0"/>
              <a:t> warning because you have not yet configured certificates for RDS.</a:t>
            </a:r>
          </a:p>
          <a:p>
            <a:pPr marL="228600" indent="-228600">
              <a:buFont typeface="+mj-lt"/>
              <a:buAutoNum type="arabicPeriod" startAt="8"/>
            </a:pPr>
            <a:r>
              <a:rPr lang="en-US" dirty="0"/>
              <a:t>In the </a:t>
            </a:r>
            <a:r>
              <a:rPr lang="en-US" b="1" dirty="0"/>
              <a:t>Windows Security</a:t>
            </a:r>
            <a:r>
              <a:rPr lang="en-US" dirty="0"/>
              <a:t> dialog box, in the </a:t>
            </a:r>
            <a:r>
              <a:rPr lang="en-US" b="1" dirty="0"/>
              <a:t>Password</a:t>
            </a:r>
            <a:r>
              <a:rPr lang="en-US" dirty="0"/>
              <a:t> field, enter </a:t>
            </a:r>
            <a:r>
              <a:rPr lang="en-US" b="1" dirty="0"/>
              <a:t>Pa55w.rd</a:t>
            </a:r>
            <a:r>
              <a:rPr lang="en-US" dirty="0"/>
              <a:t>. You are now connected to the RD Session host.</a:t>
            </a:r>
          </a:p>
          <a:p>
            <a:pPr marL="228600" indent="-228600">
              <a:buFont typeface="+mj-lt"/>
              <a:buAutoNum type="arabicPeriod" startAt="8"/>
            </a:pPr>
            <a:r>
              <a:rPr lang="en-US" dirty="0"/>
              <a:t>In the RDP connection, right-click or access the context menu for </a:t>
            </a:r>
            <a:r>
              <a:rPr lang="en-US" b="1" dirty="0"/>
              <a:t>Start</a:t>
            </a:r>
            <a:r>
              <a:rPr lang="en-US" dirty="0"/>
              <a:t>, select </a:t>
            </a:r>
            <a:r>
              <a:rPr lang="en-US" b="1" dirty="0"/>
              <a:t>Shut down or sign out</a:t>
            </a:r>
            <a:r>
              <a:rPr lang="en-US" dirty="0"/>
              <a:t>, and then select </a:t>
            </a:r>
            <a:r>
              <a:rPr lang="en-US" b="1" dirty="0"/>
              <a:t>Sign out</a:t>
            </a:r>
            <a:r>
              <a:rPr lang="en-US" dirty="0"/>
              <a:t>.</a:t>
            </a:r>
          </a:p>
          <a:p>
            <a:pPr marL="228600" indent="-228600">
              <a:buFont typeface="+mj-lt"/>
              <a:buAutoNum type="arabicPeriod" startAt="8"/>
            </a:pPr>
            <a:r>
              <a:rPr lang="en-US" dirty="0"/>
              <a:t>On the </a:t>
            </a:r>
            <a:r>
              <a:rPr lang="en-US" b="1" dirty="0"/>
              <a:t>RD Web Access</a:t>
            </a:r>
            <a:r>
              <a:rPr lang="en-US" dirty="0"/>
              <a:t> page, select </a:t>
            </a:r>
            <a:r>
              <a:rPr lang="en-US" b="1" dirty="0"/>
              <a:t>Sign out</a:t>
            </a:r>
            <a:r>
              <a:rPr lang="en-US" dirty="0"/>
              <a:t>.</a:t>
            </a:r>
          </a:p>
          <a:p>
            <a:pPr marL="228600" indent="-228600">
              <a:buFont typeface="+mj-lt"/>
              <a:buAutoNum type="arabicPeriod" startAt="8"/>
            </a:pPr>
            <a:r>
              <a:rPr lang="en-US" dirty="0"/>
              <a:t>Close </a:t>
            </a:r>
            <a:r>
              <a:rPr lang="en-US" b="1" dirty="0"/>
              <a:t>Microsoft Edge</a:t>
            </a:r>
            <a:r>
              <a:rPr lang="en-US" dirty="0"/>
              <a:t>.</a:t>
            </a:r>
          </a:p>
          <a:p>
            <a:r>
              <a:rPr lang="en-US" dirty="0"/>
              <a:t>After completing the demonstration, revert all VMs.</a:t>
            </a:r>
          </a:p>
          <a:p>
            <a:pPr lvl="0"/>
            <a:endParaRPr lang="en-US" b="1" dirty="0">
              <a:cs typeface="Segoe UI" panose="020B0502040204020203" pitchFamily="34" charset="0"/>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
        <p:nvSpPr>
          <p:cNvPr id="8" name="Date Placeholder 10">
            <a:extLst>
              <a:ext uri="{FF2B5EF4-FFF2-40B4-BE49-F238E27FC236}">
                <a16:creationId xmlns:a16="http://schemas.microsoft.com/office/drawing/2014/main" id="{F4F934F8-515E-466E-8C87-4D68149229FA}"/>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EA1D9BF3-251E-4039-904D-5C03403590B9}"/>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40FEA99B-9DC2-4232-8B55-F751295F5CC0}"/>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927155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Briefly mention how to achieve high availability for the RD Connection Broker and RD Session Host servers. Focus on how to provide high availability for RD Web Access, RD Licensing, RD Virtualization Host, and RD Gateway. Mention that you can achieve high availability if you add additional servers to an RDS deployment, and that for high availability of personal virtual desktops, you should have RD Virtualization Host servers in failover clustering.</a:t>
            </a:r>
          </a:p>
          <a:p>
            <a:r>
              <a:rPr lang="en-US" dirty="0"/>
              <a:t>Explain that you can achieve high availability for RD Session Host when you add multiple RD Session Host servers to the same collection. Discuss how a collection provides high availability and how RD Connection Broker redirects client requests only to available servers in a collection</a:t>
            </a:r>
          </a:p>
          <a:p>
            <a:pPr>
              <a:lnSpc>
                <a:spcPct val="115000"/>
              </a:lnSpc>
              <a:spcAft>
                <a:spcPts val="1000"/>
              </a:spcAft>
            </a:pP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38</a:t>
            </a:fld>
            <a:endParaRPr lang="en-US" dirty="0"/>
          </a:p>
        </p:txBody>
      </p:sp>
      <p:sp>
        <p:nvSpPr>
          <p:cNvPr id="7" name="Date Placeholder 10">
            <a:extLst>
              <a:ext uri="{FF2B5EF4-FFF2-40B4-BE49-F238E27FC236}">
                <a16:creationId xmlns:a16="http://schemas.microsoft.com/office/drawing/2014/main" id="{65D26340-EE52-4BD0-A983-A1A8384BB7BC}"/>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B9A0466D-9507-442D-9738-07136581018D}"/>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6024693A-15C5-4A47-A7EF-5D394D301F8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11169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Provide an overview of RemoteApp programs. Point out that RemoteApp programs run on RD Session Host servers while their windows display on clients. List the RemoteApp features and in which scenarios they can be especially beneficial. If students are familiar with RemoteApp programs, don't spend too much time on this topic.</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39</a:t>
            </a:fld>
            <a:endParaRPr lang="en-US" dirty="0"/>
          </a:p>
        </p:txBody>
      </p:sp>
      <p:sp>
        <p:nvSpPr>
          <p:cNvPr id="7" name="Date Placeholder 10">
            <a:extLst>
              <a:ext uri="{FF2B5EF4-FFF2-40B4-BE49-F238E27FC236}">
                <a16:creationId xmlns:a16="http://schemas.microsoft.com/office/drawing/2014/main" id="{6493404E-E83F-4FBC-9CFB-81D8B0E7D85A}"/>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8D1943CE-0CA4-47A5-95C9-83312A82EC5F}"/>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27E7D3B6-A7AE-450C-BC71-1F25D90B270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6446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Date Placeholder 10">
            <a:extLst>
              <a:ext uri="{FF2B5EF4-FFF2-40B4-BE49-F238E27FC236}">
                <a16:creationId xmlns:a16="http://schemas.microsoft.com/office/drawing/2014/main" id="{E23BF655-0BF3-466E-9481-077E0346B983}"/>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883916C1-9D18-4059-B13E-3119896961CE}"/>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08FAD704-0206-49D5-9E1D-CFE040AB5768}"/>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59225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40</a:t>
            </a:fld>
            <a:endParaRPr lang="en-US" dirty="0"/>
          </a:p>
        </p:txBody>
      </p:sp>
      <p:sp>
        <p:nvSpPr>
          <p:cNvPr id="5" name="Date Placeholder 4"/>
          <p:cNvSpPr>
            <a:spLocks noGrp="1"/>
          </p:cNvSpPr>
          <p:nvPr>
            <p:ph type="dt" idx="1"/>
          </p:nvPr>
        </p:nvSpPr>
        <p:spPr/>
        <p:txBody>
          <a:bodyPr/>
          <a:lstStyle/>
          <a:p>
            <a:r>
              <a:rPr lang="en-US"/>
              <a:t>9: RDS in Windows Server</a:t>
            </a:r>
            <a:endParaRPr lang="en-US" dirty="0"/>
          </a:p>
        </p:txBody>
      </p:sp>
      <p:sp>
        <p:nvSpPr>
          <p:cNvPr id="6" name="Header Placeholder 5"/>
          <p:cNvSpPr>
            <a:spLocks noGrp="1"/>
          </p:cNvSpPr>
          <p:nvPr>
            <p:ph type="hdr" sz="quarter"/>
          </p:nvPr>
        </p:nvSpPr>
        <p:spPr/>
        <p:txBody>
          <a:bodyPr/>
          <a:lstStyle/>
          <a:p>
            <a:r>
              <a:rPr lang="en-CA"/>
              <a:t>WS-011 Windows Server 2019 Administration</a:t>
            </a:r>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938329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dirty="0"/>
          </a:p>
        </p:txBody>
      </p:sp>
      <p:sp>
        <p:nvSpPr>
          <p:cNvPr id="7" name="Date Placeholder 10">
            <a:extLst>
              <a:ext uri="{FF2B5EF4-FFF2-40B4-BE49-F238E27FC236}">
                <a16:creationId xmlns:a16="http://schemas.microsoft.com/office/drawing/2014/main" id="{D9024101-F1B7-4989-BA84-DB33693051F5}"/>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80E6AC9A-FD7A-43FA-AA3B-BF5C3F37FE63}"/>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96CC70B6-E9E5-462D-BDEC-0FEA4EA390A3}"/>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520002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dirty="0"/>
              <a:t>Provide a brief overview of the lesson content.</a:t>
            </a:r>
            <a:endParaRPr lang="en-IN" sz="10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42</a:t>
            </a:fld>
            <a:endParaRPr lang="en-US" dirty="0"/>
          </a:p>
        </p:txBody>
      </p:sp>
      <p:sp>
        <p:nvSpPr>
          <p:cNvPr id="7" name="Date Placeholder 10">
            <a:extLst>
              <a:ext uri="{FF2B5EF4-FFF2-40B4-BE49-F238E27FC236}">
                <a16:creationId xmlns:a16="http://schemas.microsoft.com/office/drawing/2014/main" id="{81A51F73-734B-481D-8769-7D3187EF0C7F}"/>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7BD5DF1F-B35D-4A11-B92D-5BFF6F3D1BCD}"/>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7E0A4548-EFA5-45CD-A198-0388F7E08438}"/>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465385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Use the graphic on the slide to explain the user connection process. Take a few moments to ensure that students understand the difference between a Microsoft VM-based desktop deployment of Virtual Desktop Infrastructure (VDI) and an RDS session-based desktop deployment of VDI.</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43</a:t>
            </a:fld>
            <a:endParaRPr lang="en-US" dirty="0"/>
          </a:p>
        </p:txBody>
      </p:sp>
      <p:sp>
        <p:nvSpPr>
          <p:cNvPr id="7" name="Date Placeholder 10">
            <a:extLst>
              <a:ext uri="{FF2B5EF4-FFF2-40B4-BE49-F238E27FC236}">
                <a16:creationId xmlns:a16="http://schemas.microsoft.com/office/drawing/2014/main" id="{1E5799A1-3CE7-4223-AA0F-7F53585EF997}"/>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00E61FDE-AEDA-435B-8FC4-9657CDAF12A0}"/>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CBDDC10C-2066-4EB9-B678-4146BF96D825}"/>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263060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Use this topic to introduce how to use and configure pooled virtual desktops. The primary goal of this topic is to provide enough information to differentiate pooled virtual desktops from personal virtual desktops.</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dirty="0"/>
          </a:p>
        </p:txBody>
      </p:sp>
      <p:sp>
        <p:nvSpPr>
          <p:cNvPr id="7" name="Date Placeholder 10">
            <a:extLst>
              <a:ext uri="{FF2B5EF4-FFF2-40B4-BE49-F238E27FC236}">
                <a16:creationId xmlns:a16="http://schemas.microsoft.com/office/drawing/2014/main" id="{4CCC4ED2-28FB-45DE-A86B-9306D1814BF7}"/>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5B75EF63-9FAE-47EE-B92A-45EE37015192}"/>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9FDBC266-9F9E-4AE1-BCB1-7EE8D3E6BD13}"/>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760511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Use this topic to help students understand how personal virtual desktops are different from pooled virtual desktops.</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45</a:t>
            </a:fld>
            <a:endParaRPr lang="en-US" dirty="0"/>
          </a:p>
        </p:txBody>
      </p:sp>
      <p:sp>
        <p:nvSpPr>
          <p:cNvPr id="7" name="Date Placeholder 10">
            <a:extLst>
              <a:ext uri="{FF2B5EF4-FFF2-40B4-BE49-F238E27FC236}">
                <a16:creationId xmlns:a16="http://schemas.microsoft.com/office/drawing/2014/main" id="{4F48AB98-892B-43EB-AE0E-D402C11A6898}"/>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D4C53794-86D0-4274-A336-769C38FA0902}"/>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9A464BBD-1565-4FCE-B377-0B631D5812E4}"/>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169668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Use this slide to review the differences and similarities between session-based desktop deployments of VDI and VM-based desktop deployments of VDI. The best choice depends on the individual scenario.</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46</a:t>
            </a:fld>
            <a:endParaRPr lang="en-US" dirty="0"/>
          </a:p>
        </p:txBody>
      </p:sp>
      <p:sp>
        <p:nvSpPr>
          <p:cNvPr id="7" name="Date Placeholder 10">
            <a:extLst>
              <a:ext uri="{FF2B5EF4-FFF2-40B4-BE49-F238E27FC236}">
                <a16:creationId xmlns:a16="http://schemas.microsoft.com/office/drawing/2014/main" id="{446646D5-8EC7-4D08-979C-B8E6E3276046}"/>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9F45EB4B-FB3D-45DF-BE95-E38C0318B5A4}"/>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E512A1B2-DCEA-44BA-BEE3-22FDB617E141}"/>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701762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Ensure that students understand how high availability works for pooled virtual desktops. It's important that they understand there is no high availability for individual pooled virtual desktops.</a:t>
            </a:r>
          </a:p>
        </p:txBody>
      </p:sp>
      <p:sp>
        <p:nvSpPr>
          <p:cNvPr id="6" name="Slide Number Placeholder 5"/>
          <p:cNvSpPr>
            <a:spLocks noGrp="1"/>
          </p:cNvSpPr>
          <p:nvPr>
            <p:ph type="sldNum" sz="quarter" idx="5"/>
          </p:nvPr>
        </p:nvSpPr>
        <p:spPr/>
        <p:txBody>
          <a:bodyPr/>
          <a:lstStyle/>
          <a:p>
            <a:fld id="{B4008EB6-D09E-4580-8CD6-DDB14511944F}" type="slidenum">
              <a:rPr lang="en-US" smtClean="0"/>
              <a:pPr/>
              <a:t>47</a:t>
            </a:fld>
            <a:endParaRPr lang="en-US" dirty="0"/>
          </a:p>
        </p:txBody>
      </p:sp>
      <p:sp>
        <p:nvSpPr>
          <p:cNvPr id="7" name="Date Placeholder 10">
            <a:extLst>
              <a:ext uri="{FF2B5EF4-FFF2-40B4-BE49-F238E27FC236}">
                <a16:creationId xmlns:a16="http://schemas.microsoft.com/office/drawing/2014/main" id="{B6F0FC5A-0C10-4B00-A233-452A4F238A2D}"/>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EA6D00A7-ACDC-463C-B01D-D1C2A65E4073}"/>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B0BD1033-BF19-4201-8529-0442AF847EE6}"/>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145983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15000"/>
              </a:lnSpc>
              <a:spcAft>
                <a:spcPts val="1000"/>
              </a:spcAft>
            </a:pPr>
            <a:r>
              <a:rPr lang="en-US" dirty="0"/>
              <a:t>Use this topic to introduce how failover clustering can make VMs highly available. Remember, this is just an introduction and there's no need to go into great detail here.</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48</a:t>
            </a:fld>
            <a:endParaRPr lang="en-US" dirty="0"/>
          </a:p>
        </p:txBody>
      </p:sp>
      <p:sp>
        <p:nvSpPr>
          <p:cNvPr id="7" name="Date Placeholder 10">
            <a:extLst>
              <a:ext uri="{FF2B5EF4-FFF2-40B4-BE49-F238E27FC236}">
                <a16:creationId xmlns:a16="http://schemas.microsoft.com/office/drawing/2014/main" id="{765E6B81-E3B1-47B0-8C85-4531B3573BDE}"/>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F787E03F-9AA2-4AE7-9372-5A63DB374989}"/>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5DE50222-EF64-4C3B-8303-1BA7BBD0BC7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211968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what a virtual desktop template is and the process for creating one. Stress that you must configure a virtual desktop template properly, and that even though you could create this template manually the first few times, it should be automated. You can use Microsoft Endpoint Configuration Manager to automate Virtual Desktop template creation.</a:t>
            </a:r>
          </a:p>
          <a:p>
            <a:r>
              <a:rPr lang="en-US" dirty="0"/>
              <a:t>Also explain about the considerations for activation, applications, antivirus, and optimization when creating the Virtual Desktop template. Point the students to </a:t>
            </a:r>
            <a:r>
              <a:rPr lang="en-US" dirty="0">
                <a:hlinkClick r:id="rId3"/>
              </a:rPr>
              <a:t>Windows_10_VDI_Optimize</a:t>
            </a:r>
            <a:r>
              <a:rPr lang="en-US" dirty="0"/>
              <a:t>.</a:t>
            </a: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49</a:t>
            </a:fld>
            <a:endParaRPr lang="en-US" dirty="0"/>
          </a:p>
        </p:txBody>
      </p:sp>
      <p:sp>
        <p:nvSpPr>
          <p:cNvPr id="7" name="Date Placeholder 10">
            <a:extLst>
              <a:ext uri="{FF2B5EF4-FFF2-40B4-BE49-F238E27FC236}">
                <a16:creationId xmlns:a16="http://schemas.microsoft.com/office/drawing/2014/main" id="{1133D6D4-369C-4BBC-9497-7FEC2A4BC0F1}"/>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B126EB7B-E57B-403E-957B-ED09FED152E2}"/>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9ADDD18A-AE96-4E1C-A198-67D6968521B0}"/>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78773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IN" sz="1000" dirty="0">
                <a:latin typeface="Arial" panose="020B0604020202020204" pitchFamily="34" charset="0"/>
                <a:ea typeface="Calibri" panose="020F0502020204030204" pitchFamily="34" charset="0"/>
                <a:cs typeface="Times New Roman" panose="02020603050405020304" pitchFamily="18" charset="0"/>
              </a:rPr>
              <a:t>Provide a brief overview of the lesson content.</a:t>
            </a:r>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
        <p:nvSpPr>
          <p:cNvPr id="7" name="Date Placeholder 10">
            <a:extLst>
              <a:ext uri="{FF2B5EF4-FFF2-40B4-BE49-F238E27FC236}">
                <a16:creationId xmlns:a16="http://schemas.microsoft.com/office/drawing/2014/main" id="{2F9FDAB6-5472-41AD-A73C-6DC3700CA070}"/>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1BE15A8F-5BCE-42CC-81E6-2AB6D35F1768}"/>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DF03F26F-B954-4DAA-A6C5-91CC818608F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349840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50</a:t>
            </a:fld>
            <a:endParaRPr lang="en-US" dirty="0"/>
          </a:p>
        </p:txBody>
      </p:sp>
      <p:sp>
        <p:nvSpPr>
          <p:cNvPr id="5" name="Date Placeholder 4"/>
          <p:cNvSpPr>
            <a:spLocks noGrp="1"/>
          </p:cNvSpPr>
          <p:nvPr>
            <p:ph type="dt" idx="1"/>
          </p:nvPr>
        </p:nvSpPr>
        <p:spPr/>
        <p:txBody>
          <a:bodyPr/>
          <a:lstStyle/>
          <a:p>
            <a:r>
              <a:rPr lang="en-US"/>
              <a:t>9: RDS in Windows Server</a:t>
            </a:r>
            <a:endParaRPr lang="en-US" dirty="0"/>
          </a:p>
        </p:txBody>
      </p:sp>
      <p:sp>
        <p:nvSpPr>
          <p:cNvPr id="6" name="Header Placeholder 5"/>
          <p:cNvSpPr>
            <a:spLocks noGrp="1"/>
          </p:cNvSpPr>
          <p:nvPr>
            <p:ph type="hdr" sz="quarter"/>
          </p:nvPr>
        </p:nvSpPr>
        <p:spPr/>
        <p:txBody>
          <a:bodyPr/>
          <a:lstStyle/>
          <a:p>
            <a:r>
              <a:rPr lang="en-CA"/>
              <a:t>WS-011 Windows Server 2019 Administration</a:t>
            </a:r>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818544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endParaRPr lang="en-US" kern="1200" dirty="0">
              <a:solidFill>
                <a:schemeClr val="tx1"/>
              </a:solidFill>
              <a:effectLst/>
              <a:cs typeface="Segoe UI" panose="020B0502040204020203" pitchFamily="34" charset="0"/>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10">
            <a:extLst>
              <a:ext uri="{FF2B5EF4-FFF2-40B4-BE49-F238E27FC236}">
                <a16:creationId xmlns:a16="http://schemas.microsoft.com/office/drawing/2014/main" id="{4CFA8E5B-5B7D-4BBF-88F0-73400AD52702}"/>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308ACAE6-8CE1-4B8B-A9BF-6CBE664BF3F4}"/>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102B50AC-D68B-42B2-A41F-81422F0A00E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667886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52</a:t>
            </a:fld>
            <a:endParaRPr lang="en-US" dirty="0"/>
          </a:p>
        </p:txBody>
      </p:sp>
      <p:sp>
        <p:nvSpPr>
          <p:cNvPr id="7" name="Date Placeholder 10">
            <a:extLst>
              <a:ext uri="{FF2B5EF4-FFF2-40B4-BE49-F238E27FC236}">
                <a16:creationId xmlns:a16="http://schemas.microsoft.com/office/drawing/2014/main" id="{47A5B270-24EE-49E0-B911-EBFD953B37D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EDEF3C7E-E79F-4F93-B527-7A9F316B982C}"/>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F0C72E1E-952E-4023-9B7E-C1A907E5A2B5}"/>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82073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53</a:t>
            </a:fld>
            <a:endParaRPr lang="en-US" dirty="0"/>
          </a:p>
        </p:txBody>
      </p:sp>
      <p:sp>
        <p:nvSpPr>
          <p:cNvPr id="7" name="Date Placeholder 10">
            <a:extLst>
              <a:ext uri="{FF2B5EF4-FFF2-40B4-BE49-F238E27FC236}">
                <a16:creationId xmlns:a16="http://schemas.microsoft.com/office/drawing/2014/main" id="{625F23FB-12C4-4BCE-8F1A-91CD16F7CDC5}"/>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C214F5CF-F9D5-49CA-8E4E-A33FA83120AA}"/>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4092BC59-DFCE-4260-9420-2BBF13B62F5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331727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54</a:t>
            </a:fld>
            <a:endParaRPr lang="en-US" dirty="0"/>
          </a:p>
        </p:txBody>
      </p:sp>
      <p:sp>
        <p:nvSpPr>
          <p:cNvPr id="7" name="Date Placeholder 10">
            <a:extLst>
              <a:ext uri="{FF2B5EF4-FFF2-40B4-BE49-F238E27FC236}">
                <a16:creationId xmlns:a16="http://schemas.microsoft.com/office/drawing/2014/main" id="{41F96C6C-F4D6-46DC-B5C5-2587F9113A22}"/>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BBE70C20-70B0-4B98-ADED-91713277D4B1}"/>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F876F292-3E1C-4804-8707-7DDFFA71A579}"/>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091111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55</a:t>
            </a:fld>
            <a:endParaRPr lang="en-US" dirty="0"/>
          </a:p>
        </p:txBody>
      </p:sp>
      <p:sp>
        <p:nvSpPr>
          <p:cNvPr id="7" name="Date Placeholder 10">
            <a:extLst>
              <a:ext uri="{FF2B5EF4-FFF2-40B4-BE49-F238E27FC236}">
                <a16:creationId xmlns:a16="http://schemas.microsoft.com/office/drawing/2014/main" id="{269479F6-1E37-4567-B195-48337C5A6E1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9BAB4182-4CF2-4C0E-9E9A-BD3594105708}"/>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524C1C1D-149A-4395-9DA1-1A9CB3CB01C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7213442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56</a:t>
            </a:fld>
            <a:endParaRPr lang="en-US" dirty="0"/>
          </a:p>
        </p:txBody>
      </p:sp>
      <p:sp>
        <p:nvSpPr>
          <p:cNvPr id="7" name="Date Placeholder 10">
            <a:extLst>
              <a:ext uri="{FF2B5EF4-FFF2-40B4-BE49-F238E27FC236}">
                <a16:creationId xmlns:a16="http://schemas.microsoft.com/office/drawing/2014/main" id="{193D4975-5D5F-484D-BB13-3057776D2EFE}"/>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52679D81-CA71-4CEE-B782-949F11767181}"/>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88AD8FD9-5B63-4EAB-AA7D-24276876655D}"/>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577530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57</a:t>
            </a:fld>
            <a:endParaRPr lang="en-US" dirty="0"/>
          </a:p>
        </p:txBody>
      </p:sp>
      <p:sp>
        <p:nvSpPr>
          <p:cNvPr id="7" name="Date Placeholder 10">
            <a:extLst>
              <a:ext uri="{FF2B5EF4-FFF2-40B4-BE49-F238E27FC236}">
                <a16:creationId xmlns:a16="http://schemas.microsoft.com/office/drawing/2014/main" id="{90E3F8EB-FADD-4D83-9505-ADD4DB0EE9E4}"/>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2B3E5327-8734-4FB9-A9C8-FE7F6D0A4E7A}"/>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C1C2C477-1FD8-4CF3-8E9F-D32DFBD55000}"/>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32809410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58</a:t>
            </a:fld>
            <a:endParaRPr lang="en-US" dirty="0"/>
          </a:p>
        </p:txBody>
      </p:sp>
      <p:sp>
        <p:nvSpPr>
          <p:cNvPr id="5" name="Date Placeholder 4"/>
          <p:cNvSpPr>
            <a:spLocks noGrp="1"/>
          </p:cNvSpPr>
          <p:nvPr>
            <p:ph type="dt" idx="1"/>
          </p:nvPr>
        </p:nvSpPr>
        <p:spPr/>
        <p:txBody>
          <a:bodyPr/>
          <a:lstStyle/>
          <a:p>
            <a:r>
              <a:rPr lang="en-US" dirty="0"/>
              <a:t>9: RDS in Windows Server</a:t>
            </a:r>
          </a:p>
        </p:txBody>
      </p:sp>
      <p:sp>
        <p:nvSpPr>
          <p:cNvPr id="6" name="Header Placeholder 5"/>
          <p:cNvSpPr>
            <a:spLocks noGrp="1"/>
          </p:cNvSpPr>
          <p:nvPr>
            <p:ph type="hdr" sz="quarter"/>
          </p:nvPr>
        </p:nvSpPr>
        <p:spPr/>
        <p:txBody>
          <a:bodyPr/>
          <a:lstStyle/>
          <a:p>
            <a:r>
              <a:rPr lang="en-CA" dirty="0"/>
              <a:t>WS-011 Windows Server 2019 Administration</a:t>
            </a:r>
            <a:endParaRPr lang="en-US" dirty="0"/>
          </a:p>
        </p:txBody>
      </p:sp>
      <p:sp>
        <p:nvSpPr>
          <p:cNvPr id="7" name="Footer Placeholder 6"/>
          <p:cNvSpPr>
            <a:spLocks noGrp="1"/>
          </p:cNvSpPr>
          <p:nvPr>
            <p:ph type="ftr" sz="quarter" idx="4"/>
          </p:nvPr>
        </p:nvSpPr>
        <p:spPr/>
        <p:txBody>
          <a:bodyPr/>
          <a:lstStyle/>
          <a:p>
            <a:r>
              <a:rPr lang="en-US" dirty="0">
                <a:solidFill>
                  <a:prstClr val="black"/>
                </a:solidFill>
              </a:rPr>
              <a:t>© Microsoft Corporation</a:t>
            </a:r>
          </a:p>
        </p:txBody>
      </p:sp>
    </p:spTree>
    <p:extLst>
      <p:ext uri="{BB962C8B-B14F-4D97-AF65-F5344CB8AC3E}">
        <p14:creationId xmlns:p14="http://schemas.microsoft.com/office/powerpoint/2010/main" val="16475590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Always end the presentation with the Thank You slide. Do not remove.</a:t>
            </a:r>
          </a:p>
        </p:txBody>
      </p:sp>
      <p:sp>
        <p:nvSpPr>
          <p:cNvPr id="4" name="Slide Number Placeholder 3"/>
          <p:cNvSpPr>
            <a:spLocks noGrp="1"/>
          </p:cNvSpPr>
          <p:nvPr>
            <p:ph type="sldNum" sz="quarter" idx="10"/>
          </p:nvPr>
        </p:nvSpPr>
        <p:spPr/>
        <p:txBody>
          <a:bodyPr/>
          <a:lstStyle/>
          <a:p>
            <a:fld id="{3D7B9D4F-5F19-438C-92E8-037C6AE8F87D}" type="slidenum">
              <a:rPr lang="en-US" smtClean="0"/>
              <a:t>59</a:t>
            </a:fld>
            <a:endParaRPr lang="en-US" dirty="0"/>
          </a:p>
        </p:txBody>
      </p:sp>
      <p:sp>
        <p:nvSpPr>
          <p:cNvPr id="5" name="Date Placeholder 10">
            <a:extLst>
              <a:ext uri="{FF2B5EF4-FFF2-40B4-BE49-F238E27FC236}">
                <a16:creationId xmlns:a16="http://schemas.microsoft.com/office/drawing/2014/main" id="{E92F3D50-2B49-40BB-8EB5-3A6CF4CEEF2B}"/>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6" name="Header Placeholder 7">
            <a:extLst>
              <a:ext uri="{FF2B5EF4-FFF2-40B4-BE49-F238E27FC236}">
                <a16:creationId xmlns:a16="http://schemas.microsoft.com/office/drawing/2014/main" id="{B0C41674-3DAA-4AE3-9C58-5D835D01E1CA}"/>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7" name="Footer Placeholder 4">
            <a:extLst>
              <a:ext uri="{FF2B5EF4-FFF2-40B4-BE49-F238E27FC236}">
                <a16:creationId xmlns:a16="http://schemas.microsoft.com/office/drawing/2014/main" id="{05ADF1E3-C76E-4B38-8186-C95DAF040FCC}"/>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55261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07000"/>
              </a:lnSpc>
              <a:spcAft>
                <a:spcPts val="800"/>
              </a:spcAft>
            </a:pPr>
            <a:r>
              <a:rPr lang="en-IN" sz="1000" dirty="0">
                <a:latin typeface="Arial" panose="020B0604020202020204" pitchFamily="34" charset="0"/>
                <a:ea typeface="Calibri" panose="020F0502020204030204" pitchFamily="34" charset="0"/>
                <a:cs typeface="Times New Roman" panose="02020603050405020304" pitchFamily="18" charset="0"/>
              </a:rPr>
              <a:t>Provide a brief overview of benefits of using Remote Desktop Services (RDS).</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dirty="0"/>
          </a:p>
        </p:txBody>
      </p:sp>
      <p:sp>
        <p:nvSpPr>
          <p:cNvPr id="7" name="Date Placeholder 10">
            <a:extLst>
              <a:ext uri="{FF2B5EF4-FFF2-40B4-BE49-F238E27FC236}">
                <a16:creationId xmlns:a16="http://schemas.microsoft.com/office/drawing/2014/main" id="{218772DC-21E2-454E-AB69-001F67097567}"/>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0F848004-FFA6-4685-9B5F-760E020A49C0}"/>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B3CF038A-BF1C-4969-A219-8F29B1BF2D91}"/>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15997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the RDS role services and explain their role in an RDS deployment. For example, you can explain that a Remote Desktop Session Host (RD Session Host) is the server that provides a remote desktop and RemoteApp programs to clients. Mention that Remote Desktop Licensing (RD Licensing) is a critical role service. After the RD Licensing grace period, clients cannot connect to an RD Session Host if they don't have valid RDS client access licenses (RDS CALs).</a:t>
            </a:r>
          </a:p>
          <a:p>
            <a:r>
              <a:rPr lang="en-US" dirty="0"/>
              <a:t>Mention that each RDS deployment includes multiple role services, and you can manage them by using Server Manager or the Windows PowerShell command-line interface. If you prefer to use Windows PowerShell, be aware that the slide also covers Active Directory Domain Services (AD DS), as RDS can deploy only in an Active Directory environment, although AD DS is not an RDS role service.</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7</a:t>
            </a:fld>
            <a:endParaRPr lang="en-US" dirty="0"/>
          </a:p>
        </p:txBody>
      </p:sp>
      <p:sp>
        <p:nvSpPr>
          <p:cNvPr id="7" name="Date Placeholder 10">
            <a:extLst>
              <a:ext uri="{FF2B5EF4-FFF2-40B4-BE49-F238E27FC236}">
                <a16:creationId xmlns:a16="http://schemas.microsoft.com/office/drawing/2014/main" id="{71C4F465-102B-4564-9438-3A6783A2B8C9}"/>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3663B15E-EBFD-422E-A0F5-BDE3B210E7F3}"/>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05D93EFD-E436-4B8C-8E9A-B6921254D42B}"/>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30249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Point out that when you connect to RDS, the user experience is similar to using local resources and running local applications. Mention that clients connect to RDS using RDP, which is platform independent and includes many optimizations. Also explain that Windows 10 and Windows Server 2019 support RDP 10.7, and that RDP is backwards compatible.</a:t>
            </a:r>
          </a:p>
          <a:p>
            <a:r>
              <a:rPr lang="en-US" dirty="0"/>
              <a:t>Use the slide to list and explain some of the Remote Desktop Protocol (RDP) features, which enable rich user experiences over local area networks (LANs) and wide area networks (WANs).</a:t>
            </a:r>
          </a:p>
          <a:p>
            <a:pPr>
              <a:lnSpc>
                <a:spcPct val="115000"/>
              </a:lnSpc>
              <a:spcAft>
                <a:spcPts val="1000"/>
              </a:spcAft>
            </a:pP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dirty="0"/>
          </a:p>
        </p:txBody>
      </p:sp>
      <p:sp>
        <p:nvSpPr>
          <p:cNvPr id="7" name="Date Placeholder 10">
            <a:extLst>
              <a:ext uri="{FF2B5EF4-FFF2-40B4-BE49-F238E27FC236}">
                <a16:creationId xmlns:a16="http://schemas.microsoft.com/office/drawing/2014/main" id="{2FF585F7-0B66-4228-A5D6-E30D7E1A34AA}"/>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8" name="Header Placeholder 7">
            <a:extLst>
              <a:ext uri="{FF2B5EF4-FFF2-40B4-BE49-F238E27FC236}">
                <a16:creationId xmlns:a16="http://schemas.microsoft.com/office/drawing/2014/main" id="{481F348A-FC2F-4F8C-9918-14C7B24A22D1}"/>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7AF359C3-EAEF-4816-8626-4DE2DD1DA41D}"/>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76118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dirty="0"/>
              <a:t>Most students are probably already familiar with Remote Desktop, so focus on the differences between Remote Desktop and RDS. Use this slide to compare them and explain the differences between them.</a:t>
            </a:r>
            <a:endParaRPr lang="en-US" sz="1000" dirty="0">
              <a:latin typeface="Arial"/>
              <a:ea typeface="Calibri"/>
              <a:cs typeface="Times New Roman"/>
            </a:endParaRPr>
          </a:p>
          <a:p>
            <a:endParaRPr lang="en-US" dirty="0"/>
          </a:p>
          <a:p>
            <a:r>
              <a:rPr lang="en-US" dirty="0"/>
              <a:t>Point out that the primary intention of Remote Desktop is remote administration, while RDS provides an enhanced user experience and a standard remote environment that is accessible from almost any device. RDS also enables users to run remote applications and use remote resources because the application integrates with the local desktop.</a:t>
            </a:r>
          </a:p>
          <a:p>
            <a:r>
              <a:rPr lang="en-US" dirty="0"/>
              <a:t>Point out that Remote Desktop doesn't require additional licenses, but it allows two (or only one on the Windows client) connections, while RDS does not have such limitations. Remind students that the same client is used for connecting to Remote Desktop and RDS, and there is no limit to the number of connections that they can establish from the same Windows-based computer.</a:t>
            </a:r>
          </a:p>
          <a:p>
            <a:pPr>
              <a:lnSpc>
                <a:spcPct val="115000"/>
              </a:lnSpc>
              <a:spcAft>
                <a:spcPts val="1000"/>
              </a:spcAft>
            </a:pPr>
            <a:endParaRPr lang="en-US" sz="1000" dirty="0">
              <a:latin typeface="Arial"/>
              <a:ea typeface="Calibri"/>
              <a:cs typeface="Times New Roman"/>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9</a:t>
            </a:fld>
            <a:endParaRPr lang="en-US" dirty="0"/>
          </a:p>
        </p:txBody>
      </p:sp>
      <p:sp>
        <p:nvSpPr>
          <p:cNvPr id="8" name="Date Placeholder 10">
            <a:extLst>
              <a:ext uri="{FF2B5EF4-FFF2-40B4-BE49-F238E27FC236}">
                <a16:creationId xmlns:a16="http://schemas.microsoft.com/office/drawing/2014/main" id="{57B1CB6E-E0B1-496C-A6CD-6A80E2D9841F}"/>
              </a:ext>
            </a:extLst>
          </p:cNvPr>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9: RDS in Windows Server</a:t>
            </a:r>
          </a:p>
        </p:txBody>
      </p:sp>
      <p:sp>
        <p:nvSpPr>
          <p:cNvPr id="9" name="Header Placeholder 7">
            <a:extLst>
              <a:ext uri="{FF2B5EF4-FFF2-40B4-BE49-F238E27FC236}">
                <a16:creationId xmlns:a16="http://schemas.microsoft.com/office/drawing/2014/main" id="{CEE929EC-715F-4108-A859-82CA9D71372D}"/>
              </a:ext>
            </a:extLst>
          </p:cNvPr>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10" name="Footer Placeholder 4">
            <a:extLst>
              <a:ext uri="{FF2B5EF4-FFF2-40B4-BE49-F238E27FC236}">
                <a16:creationId xmlns:a16="http://schemas.microsoft.com/office/drawing/2014/main" id="{38F1AFB6-DF15-4966-9A9E-82BC7A3C3780}"/>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85053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a:t>Click icon to add table</a:t>
            </a:r>
            <a:endParaRPr lang="en-US" dirty="0"/>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Windows Ser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Tree>
    <p:extLst>
      <p:ext uri="{BB962C8B-B14F-4D97-AF65-F5344CB8AC3E}">
        <p14:creationId xmlns:p14="http://schemas.microsoft.com/office/powerpoint/2010/main" val="3045299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9232864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2760922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3" r:id="rId19"/>
    <p:sldLayoutId id="2147484804" r:id="rId20"/>
    <p:sldLayoutId id="2147484806" r:id="rId21"/>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8" Type="http://schemas.openxmlformats.org/officeDocument/2006/relationships/hyperlink" Target="https://aka.ms/rds-connection-broker-cluster" TargetMode="External"/><Relationship Id="rId3" Type="http://schemas.openxmlformats.org/officeDocument/2006/relationships/hyperlink" Target="https://aka.ms/welcome-to-rds" TargetMode="External"/><Relationship Id="rId7" Type="http://schemas.openxmlformats.org/officeDocument/2006/relationships/hyperlink" Target="https://aka.ms/pricing_calculator" TargetMode="External"/><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hyperlink" Target="https://aka.ms/azure-qs-templates" TargetMode="External"/><Relationship Id="rId5" Type="http://schemas.openxmlformats.org/officeDocument/2006/relationships/hyperlink" Target="https://aka.ms/rds-client-access-license" TargetMode="External"/><Relationship Id="rId10" Type="http://schemas.openxmlformats.org/officeDocument/2006/relationships/hyperlink" Target="https://aka.ms/rds_vdi-recommendations-1909" TargetMode="External"/><Relationship Id="rId4" Type="http://schemas.openxmlformats.org/officeDocument/2006/relationships/hyperlink" Target="https://aka.ms/rds-supported-config" TargetMode="External"/><Relationship Id="rId9" Type="http://schemas.openxmlformats.org/officeDocument/2006/relationships/hyperlink" Target="https://aka.ms/sofs-overview"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pic>
        <p:nvPicPr>
          <p:cNvPr id="3" name="Picture 2">
            <a:extLst>
              <a:ext uri="{FF2B5EF4-FFF2-40B4-BE49-F238E27FC236}">
                <a16:creationId xmlns:a16="http://schemas.microsoft.com/office/drawing/2014/main" id="{4D52A968-1F20-44BC-A3CE-C9D4C600EC6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r>
              <a:rPr lang="en-US" dirty="0"/>
              <a:t>Remote Desktop feature and RDS (2 of 3)</a:t>
            </a:r>
          </a:p>
        </p:txBody>
      </p:sp>
      <p:graphicFrame>
        <p:nvGraphicFramePr>
          <p:cNvPr id="8" name="Table 7">
            <a:extLst>
              <a:ext uri="{FF2B5EF4-FFF2-40B4-BE49-F238E27FC236}">
                <a16:creationId xmlns:a16="http://schemas.microsoft.com/office/drawing/2014/main" id="{E9B0CF43-9C87-41B5-A99B-DF71707469A4}"/>
              </a:ext>
            </a:extLst>
          </p:cNvPr>
          <p:cNvGraphicFramePr>
            <a:graphicFrameLocks noGrp="1"/>
          </p:cNvGraphicFramePr>
          <p:nvPr>
            <p:extLst>
              <p:ext uri="{D42A27DB-BD31-4B8C-83A1-F6EECF244321}">
                <p14:modId xmlns:p14="http://schemas.microsoft.com/office/powerpoint/2010/main" val="90665102"/>
              </p:ext>
            </p:extLst>
          </p:nvPr>
        </p:nvGraphicFramePr>
        <p:xfrm>
          <a:off x="708605" y="1370495"/>
          <a:ext cx="11019264" cy="4781252"/>
        </p:xfrm>
        <a:graphic>
          <a:graphicData uri="http://schemas.openxmlformats.org/drawingml/2006/table">
            <a:tbl>
              <a:tblPr firstRow="1" bandRow="1">
                <a:tableStyleId>{7E9639D4-E3E2-4D34-9284-5A2195B3D0D7}</a:tableStyleId>
              </a:tblPr>
              <a:tblGrid>
                <a:gridCol w="3841578">
                  <a:extLst>
                    <a:ext uri="{9D8B030D-6E8A-4147-A177-3AD203B41FA5}">
                      <a16:colId xmlns:a16="http://schemas.microsoft.com/office/drawing/2014/main" val="20000"/>
                    </a:ext>
                  </a:extLst>
                </a:gridCol>
                <a:gridCol w="3504598">
                  <a:extLst>
                    <a:ext uri="{9D8B030D-6E8A-4147-A177-3AD203B41FA5}">
                      <a16:colId xmlns:a16="http://schemas.microsoft.com/office/drawing/2014/main" val="20001"/>
                    </a:ext>
                  </a:extLst>
                </a:gridCol>
                <a:gridCol w="3673088">
                  <a:extLst>
                    <a:ext uri="{9D8B030D-6E8A-4147-A177-3AD203B41FA5}">
                      <a16:colId xmlns:a16="http://schemas.microsoft.com/office/drawing/2014/main" val="20002"/>
                    </a:ext>
                  </a:extLst>
                </a:gridCol>
              </a:tblGrid>
              <a:tr h="533400">
                <a:tc>
                  <a:txBody>
                    <a:bodyPr/>
                    <a:lstStyle>
                      <a:lvl1pPr marL="0" algn="l" defTabSz="914400" rtl="0" eaLnBrk="1" latinLnBrk="0" hangingPunct="1">
                        <a:defRPr sz="1800" b="1" kern="1200">
                          <a:solidFill>
                            <a:schemeClr val="lt1"/>
                          </a:solidFill>
                          <a:latin typeface="Segoe UI"/>
                          <a:ea typeface=""/>
                          <a:cs typeface=""/>
                        </a:defRPr>
                      </a:lvl1pPr>
                      <a:lvl2pPr marL="457200" algn="l" defTabSz="914400" rtl="0" eaLnBrk="1" latinLnBrk="0" hangingPunct="1">
                        <a:defRPr sz="1800" b="1" kern="1200">
                          <a:solidFill>
                            <a:schemeClr val="lt1"/>
                          </a:solidFill>
                          <a:latin typeface="Segoe UI"/>
                          <a:ea typeface=""/>
                          <a:cs typeface=""/>
                        </a:defRPr>
                      </a:lvl2pPr>
                      <a:lvl3pPr marL="914400" algn="l" defTabSz="914400" rtl="0" eaLnBrk="1" latinLnBrk="0" hangingPunct="1">
                        <a:defRPr sz="1800" b="1" kern="1200">
                          <a:solidFill>
                            <a:schemeClr val="lt1"/>
                          </a:solidFill>
                          <a:latin typeface="Segoe UI"/>
                          <a:ea typeface=""/>
                          <a:cs typeface=""/>
                        </a:defRPr>
                      </a:lvl3pPr>
                      <a:lvl4pPr marL="1371600" algn="l" defTabSz="914400" rtl="0" eaLnBrk="1" latinLnBrk="0" hangingPunct="1">
                        <a:defRPr sz="1800" b="1" kern="1200">
                          <a:solidFill>
                            <a:schemeClr val="lt1"/>
                          </a:solidFill>
                          <a:latin typeface="Segoe UI"/>
                          <a:ea typeface=""/>
                          <a:cs typeface=""/>
                        </a:defRPr>
                      </a:lvl4pPr>
                      <a:lvl5pPr marL="1828800" algn="l" defTabSz="914400" rtl="0" eaLnBrk="1" latinLnBrk="0" hangingPunct="1">
                        <a:defRPr sz="1800" b="1" kern="1200">
                          <a:solidFill>
                            <a:schemeClr val="lt1"/>
                          </a:solidFill>
                          <a:latin typeface="Segoe UI"/>
                          <a:ea typeface=""/>
                          <a:cs typeface=""/>
                        </a:defRPr>
                      </a:lvl5pPr>
                      <a:lvl6pPr marL="2286000" algn="l" defTabSz="914400" rtl="0" eaLnBrk="1" latinLnBrk="0" hangingPunct="1">
                        <a:defRPr sz="1800" b="1" kern="1200">
                          <a:solidFill>
                            <a:schemeClr val="lt1"/>
                          </a:solidFill>
                          <a:latin typeface="Segoe UI"/>
                          <a:ea typeface=""/>
                          <a:cs typeface=""/>
                        </a:defRPr>
                      </a:lvl6pPr>
                      <a:lvl7pPr marL="2743200" algn="l" defTabSz="914400" rtl="0" eaLnBrk="1" latinLnBrk="0" hangingPunct="1">
                        <a:defRPr sz="1800" b="1" kern="1200">
                          <a:solidFill>
                            <a:schemeClr val="lt1"/>
                          </a:solidFill>
                          <a:latin typeface="Segoe UI"/>
                          <a:ea typeface=""/>
                          <a:cs typeface=""/>
                        </a:defRPr>
                      </a:lvl7pPr>
                      <a:lvl8pPr marL="3200400" algn="l" defTabSz="914400" rtl="0" eaLnBrk="1" latinLnBrk="0" hangingPunct="1">
                        <a:defRPr sz="1800" b="1" kern="1200">
                          <a:solidFill>
                            <a:schemeClr val="lt1"/>
                          </a:solidFill>
                          <a:latin typeface="Segoe UI"/>
                          <a:ea typeface=""/>
                          <a:cs typeface=""/>
                        </a:defRPr>
                      </a:lvl8pPr>
                      <a:lvl9pPr marL="3657600" algn="l" defTabSz="914400" rtl="0" eaLnBrk="1" latinLnBrk="0" hangingPunct="1">
                        <a:defRPr sz="1800" b="1" kern="1200">
                          <a:solidFill>
                            <a:schemeClr val="lt1"/>
                          </a:solidFill>
                          <a:latin typeface="Segoe UI"/>
                          <a:ea typeface=""/>
                          <a:cs typeface=""/>
                        </a:defRPr>
                      </a:lvl9pPr>
                    </a:lstStyle>
                    <a:p>
                      <a:pPr algn="ctr"/>
                      <a:r>
                        <a:rPr lang="en-US" sz="2000" dirty="0"/>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Segoe UI"/>
                          <a:ea typeface=""/>
                          <a:cs typeface=""/>
                        </a:defRPr>
                      </a:lvl1pPr>
                      <a:lvl2pPr marL="457200" algn="l" defTabSz="914400" rtl="0" eaLnBrk="1" latinLnBrk="0" hangingPunct="1">
                        <a:defRPr sz="1800" b="1" kern="1200">
                          <a:solidFill>
                            <a:schemeClr val="lt1"/>
                          </a:solidFill>
                          <a:latin typeface="Segoe UI"/>
                          <a:ea typeface=""/>
                          <a:cs typeface=""/>
                        </a:defRPr>
                      </a:lvl2pPr>
                      <a:lvl3pPr marL="914400" algn="l" defTabSz="914400" rtl="0" eaLnBrk="1" latinLnBrk="0" hangingPunct="1">
                        <a:defRPr sz="1800" b="1" kern="1200">
                          <a:solidFill>
                            <a:schemeClr val="lt1"/>
                          </a:solidFill>
                          <a:latin typeface="Segoe UI"/>
                          <a:ea typeface=""/>
                          <a:cs typeface=""/>
                        </a:defRPr>
                      </a:lvl3pPr>
                      <a:lvl4pPr marL="1371600" algn="l" defTabSz="914400" rtl="0" eaLnBrk="1" latinLnBrk="0" hangingPunct="1">
                        <a:defRPr sz="1800" b="1" kern="1200">
                          <a:solidFill>
                            <a:schemeClr val="lt1"/>
                          </a:solidFill>
                          <a:latin typeface="Segoe UI"/>
                          <a:ea typeface=""/>
                          <a:cs typeface=""/>
                        </a:defRPr>
                      </a:lvl4pPr>
                      <a:lvl5pPr marL="1828800" algn="l" defTabSz="914400" rtl="0" eaLnBrk="1" latinLnBrk="0" hangingPunct="1">
                        <a:defRPr sz="1800" b="1" kern="1200">
                          <a:solidFill>
                            <a:schemeClr val="lt1"/>
                          </a:solidFill>
                          <a:latin typeface="Segoe UI"/>
                          <a:ea typeface=""/>
                          <a:cs typeface=""/>
                        </a:defRPr>
                      </a:lvl5pPr>
                      <a:lvl6pPr marL="2286000" algn="l" defTabSz="914400" rtl="0" eaLnBrk="1" latinLnBrk="0" hangingPunct="1">
                        <a:defRPr sz="1800" b="1" kern="1200">
                          <a:solidFill>
                            <a:schemeClr val="lt1"/>
                          </a:solidFill>
                          <a:latin typeface="Segoe UI"/>
                          <a:ea typeface=""/>
                          <a:cs typeface=""/>
                        </a:defRPr>
                      </a:lvl6pPr>
                      <a:lvl7pPr marL="2743200" algn="l" defTabSz="914400" rtl="0" eaLnBrk="1" latinLnBrk="0" hangingPunct="1">
                        <a:defRPr sz="1800" b="1" kern="1200">
                          <a:solidFill>
                            <a:schemeClr val="lt1"/>
                          </a:solidFill>
                          <a:latin typeface="Segoe UI"/>
                          <a:ea typeface=""/>
                          <a:cs typeface=""/>
                        </a:defRPr>
                      </a:lvl7pPr>
                      <a:lvl8pPr marL="3200400" algn="l" defTabSz="914400" rtl="0" eaLnBrk="1" latinLnBrk="0" hangingPunct="1">
                        <a:defRPr sz="1800" b="1" kern="1200">
                          <a:solidFill>
                            <a:schemeClr val="lt1"/>
                          </a:solidFill>
                          <a:latin typeface="Segoe UI"/>
                          <a:ea typeface=""/>
                          <a:cs typeface=""/>
                        </a:defRPr>
                      </a:lvl8pPr>
                      <a:lvl9pPr marL="3657600" algn="l" defTabSz="914400" rtl="0" eaLnBrk="1" latinLnBrk="0" hangingPunct="1">
                        <a:defRPr sz="1800" b="1" kern="1200">
                          <a:solidFill>
                            <a:schemeClr val="lt1"/>
                          </a:solidFill>
                          <a:latin typeface="Segoe UI"/>
                          <a:ea typeface=""/>
                          <a:cs typeface=""/>
                        </a:defRPr>
                      </a:lvl9pPr>
                    </a:lstStyle>
                    <a:p>
                      <a:pPr algn="ctr"/>
                      <a:r>
                        <a:rPr lang="en-US" sz="2000" dirty="0"/>
                        <a:t>Remote Desktop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Segoe UI"/>
                          <a:ea typeface=""/>
                          <a:cs typeface=""/>
                        </a:defRPr>
                      </a:lvl1pPr>
                      <a:lvl2pPr marL="457200" algn="l" defTabSz="914400" rtl="0" eaLnBrk="1" latinLnBrk="0" hangingPunct="1">
                        <a:defRPr sz="1800" b="1" kern="1200">
                          <a:solidFill>
                            <a:schemeClr val="lt1"/>
                          </a:solidFill>
                          <a:latin typeface="Segoe UI"/>
                          <a:ea typeface=""/>
                          <a:cs typeface=""/>
                        </a:defRPr>
                      </a:lvl2pPr>
                      <a:lvl3pPr marL="914400" algn="l" defTabSz="914400" rtl="0" eaLnBrk="1" latinLnBrk="0" hangingPunct="1">
                        <a:defRPr sz="1800" b="1" kern="1200">
                          <a:solidFill>
                            <a:schemeClr val="lt1"/>
                          </a:solidFill>
                          <a:latin typeface="Segoe UI"/>
                          <a:ea typeface=""/>
                          <a:cs typeface=""/>
                        </a:defRPr>
                      </a:lvl3pPr>
                      <a:lvl4pPr marL="1371600" algn="l" defTabSz="914400" rtl="0" eaLnBrk="1" latinLnBrk="0" hangingPunct="1">
                        <a:defRPr sz="1800" b="1" kern="1200">
                          <a:solidFill>
                            <a:schemeClr val="lt1"/>
                          </a:solidFill>
                          <a:latin typeface="Segoe UI"/>
                          <a:ea typeface=""/>
                          <a:cs typeface=""/>
                        </a:defRPr>
                      </a:lvl4pPr>
                      <a:lvl5pPr marL="1828800" algn="l" defTabSz="914400" rtl="0" eaLnBrk="1" latinLnBrk="0" hangingPunct="1">
                        <a:defRPr sz="1800" b="1" kern="1200">
                          <a:solidFill>
                            <a:schemeClr val="lt1"/>
                          </a:solidFill>
                          <a:latin typeface="Segoe UI"/>
                          <a:ea typeface=""/>
                          <a:cs typeface=""/>
                        </a:defRPr>
                      </a:lvl5pPr>
                      <a:lvl6pPr marL="2286000" algn="l" defTabSz="914400" rtl="0" eaLnBrk="1" latinLnBrk="0" hangingPunct="1">
                        <a:defRPr sz="1800" b="1" kern="1200">
                          <a:solidFill>
                            <a:schemeClr val="lt1"/>
                          </a:solidFill>
                          <a:latin typeface="Segoe UI"/>
                          <a:ea typeface=""/>
                          <a:cs typeface=""/>
                        </a:defRPr>
                      </a:lvl6pPr>
                      <a:lvl7pPr marL="2743200" algn="l" defTabSz="914400" rtl="0" eaLnBrk="1" latinLnBrk="0" hangingPunct="1">
                        <a:defRPr sz="1800" b="1" kern="1200">
                          <a:solidFill>
                            <a:schemeClr val="lt1"/>
                          </a:solidFill>
                          <a:latin typeface="Segoe UI"/>
                          <a:ea typeface=""/>
                          <a:cs typeface=""/>
                        </a:defRPr>
                      </a:lvl7pPr>
                      <a:lvl8pPr marL="3200400" algn="l" defTabSz="914400" rtl="0" eaLnBrk="1" latinLnBrk="0" hangingPunct="1">
                        <a:defRPr sz="1800" b="1" kern="1200">
                          <a:solidFill>
                            <a:schemeClr val="lt1"/>
                          </a:solidFill>
                          <a:latin typeface="Segoe UI"/>
                          <a:ea typeface=""/>
                          <a:cs typeface=""/>
                        </a:defRPr>
                      </a:lvl8pPr>
                      <a:lvl9pPr marL="3657600" algn="l" defTabSz="914400" rtl="0" eaLnBrk="1" latinLnBrk="0" hangingPunct="1">
                        <a:defRPr sz="1800" b="1" kern="1200">
                          <a:solidFill>
                            <a:schemeClr val="lt1"/>
                          </a:solidFill>
                          <a:latin typeface="Segoe UI"/>
                          <a:ea typeface=""/>
                          <a:cs typeface=""/>
                        </a:defRPr>
                      </a:lvl9pPr>
                    </a:lstStyle>
                    <a:p>
                      <a:pPr algn="ctr"/>
                      <a:r>
                        <a:rPr lang="en-US" sz="2000" dirty="0"/>
                        <a:t>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r>
                        <a:rPr lang="en-US" dirty="0"/>
                        <a:t>Availability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Windows Server and client Windows 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Windows Server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 licenses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Number of concurrent connections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2</a:t>
                      </a:r>
                      <a:r>
                        <a:rPr lang="en-US" baseline="0" dirty="0"/>
                        <a:t> (1 on client OS)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Unlimited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r>
                        <a:rPr lang="en-US" dirty="0"/>
                        <a:t>Remote</a:t>
                      </a:r>
                      <a:r>
                        <a:rPr lang="en-US" baseline="0" dirty="0"/>
                        <a:t>App programs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No</a:t>
                      </a:r>
                      <a:r>
                        <a:rPr lang="en-US" baseline="30000" dirty="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r>
                        <a:rPr lang="en-US" dirty="0"/>
                        <a:t>Drives, clipboard, and printers redirection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r>
                        <a:rPr lang="en-US" dirty="0"/>
                        <a:t>RemoteFX USB redirection, PnP redirection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No</a:t>
                      </a:r>
                      <a:r>
                        <a:rPr lang="en-US" baseline="30000" dirty="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81903">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r>
                        <a:rPr lang="en-US" dirty="0"/>
                        <a:t>Multimedia redirection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No</a:t>
                      </a:r>
                      <a:r>
                        <a:rPr lang="en-US" baseline="30000" dirty="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Segoe UI"/>
                          <a:ea typeface=""/>
                          <a:cs typeface=""/>
                        </a:defRPr>
                      </a:lvl1pPr>
                      <a:lvl2pPr marL="457200" algn="l" defTabSz="914400" rtl="0" eaLnBrk="1" latinLnBrk="0" hangingPunct="1">
                        <a:defRPr sz="1800" kern="1200">
                          <a:solidFill>
                            <a:schemeClr val="dk1"/>
                          </a:solidFill>
                          <a:latin typeface="Segoe UI"/>
                          <a:ea typeface=""/>
                          <a:cs typeface=""/>
                        </a:defRPr>
                      </a:lvl2pPr>
                      <a:lvl3pPr marL="914400" algn="l" defTabSz="914400" rtl="0" eaLnBrk="1" latinLnBrk="0" hangingPunct="1">
                        <a:defRPr sz="1800" kern="1200">
                          <a:solidFill>
                            <a:schemeClr val="dk1"/>
                          </a:solidFill>
                          <a:latin typeface="Segoe UI"/>
                          <a:ea typeface=""/>
                          <a:cs typeface=""/>
                        </a:defRPr>
                      </a:lvl3pPr>
                      <a:lvl4pPr marL="1371600" algn="l" defTabSz="914400" rtl="0" eaLnBrk="1" latinLnBrk="0" hangingPunct="1">
                        <a:defRPr sz="1800" kern="1200">
                          <a:solidFill>
                            <a:schemeClr val="dk1"/>
                          </a:solidFill>
                          <a:latin typeface="Segoe UI"/>
                          <a:ea typeface=""/>
                          <a:cs typeface=""/>
                        </a:defRPr>
                      </a:lvl4pPr>
                      <a:lvl5pPr marL="1828800" algn="l" defTabSz="914400" rtl="0" eaLnBrk="1" latinLnBrk="0" hangingPunct="1">
                        <a:defRPr sz="1800" kern="1200">
                          <a:solidFill>
                            <a:schemeClr val="dk1"/>
                          </a:solidFill>
                          <a:latin typeface="Segoe UI"/>
                          <a:ea typeface=""/>
                          <a:cs typeface=""/>
                        </a:defRPr>
                      </a:lvl5pPr>
                      <a:lvl6pPr marL="2286000" algn="l" defTabSz="914400" rtl="0" eaLnBrk="1" latinLnBrk="0" hangingPunct="1">
                        <a:defRPr sz="1800" kern="1200">
                          <a:solidFill>
                            <a:schemeClr val="dk1"/>
                          </a:solidFill>
                          <a:latin typeface="Segoe UI"/>
                          <a:ea typeface=""/>
                          <a:cs typeface=""/>
                        </a:defRPr>
                      </a:lvl6pPr>
                      <a:lvl7pPr marL="2743200" algn="l" defTabSz="914400" rtl="0" eaLnBrk="1" latinLnBrk="0" hangingPunct="1">
                        <a:defRPr sz="1800" kern="1200">
                          <a:solidFill>
                            <a:schemeClr val="dk1"/>
                          </a:solidFill>
                          <a:latin typeface="Segoe UI"/>
                          <a:ea typeface=""/>
                          <a:cs typeface=""/>
                        </a:defRPr>
                      </a:lvl7pPr>
                      <a:lvl8pPr marL="3200400" algn="l" defTabSz="914400" rtl="0" eaLnBrk="1" latinLnBrk="0" hangingPunct="1">
                        <a:defRPr sz="1800" kern="1200">
                          <a:solidFill>
                            <a:schemeClr val="dk1"/>
                          </a:solidFill>
                          <a:latin typeface="Segoe UI"/>
                          <a:ea typeface=""/>
                          <a:cs typeface=""/>
                        </a:defRPr>
                      </a:lvl8pPr>
                      <a:lvl9pPr marL="3657600" algn="l" defTabSz="914400" rtl="0" eaLnBrk="1" latinLnBrk="0" hangingPunct="1">
                        <a:defRPr sz="1800" kern="1200">
                          <a:solidFill>
                            <a:schemeClr val="dk1"/>
                          </a:solidFill>
                          <a:latin typeface="Segoe UI"/>
                          <a:ea typeface=""/>
                          <a:cs typeface=""/>
                        </a:defRPr>
                      </a:lvl9p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Text Placeholder 2">
            <a:extLst>
              <a:ext uri="{FF2B5EF4-FFF2-40B4-BE49-F238E27FC236}">
                <a16:creationId xmlns:a16="http://schemas.microsoft.com/office/drawing/2014/main" id="{D12744E0-3CE0-4083-BE49-BCBEC70943BC}"/>
              </a:ext>
            </a:extLst>
          </p:cNvPr>
          <p:cNvSpPr txBox="1">
            <a:spLocks/>
          </p:cNvSpPr>
          <p:nvPr/>
        </p:nvSpPr>
        <p:spPr>
          <a:xfrm>
            <a:off x="2108447" y="6276605"/>
            <a:ext cx="8243966" cy="533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it-IT" sz="2400" b="0" i="0" u="none" strike="noStrike" kern="1200" cap="none" spc="0" normalizeH="0" baseline="0" noProof="0" dirty="0">
                <a:ln>
                  <a:noFill/>
                </a:ln>
                <a:solidFill>
                  <a:prstClr val="black"/>
                </a:solidFill>
                <a:effectLst/>
                <a:uLnTx/>
                <a:uFillTx/>
                <a:latin typeface="Segoe UI" pitchFamily="34" charset="0"/>
                <a:cs typeface="Segoe UI" pitchFamily="34" charset="0"/>
              </a:rPr>
              <a:t>* Except with Windows Enterprise edition, when run in VM</a:t>
            </a:r>
            <a:endParaRPr kumimoji="0" lang="en-US" sz="2400" b="0" i="0" u="none" strike="noStrike" kern="1200" cap="none" spc="0" normalizeH="0" baseline="0" noProof="0" dirty="0">
              <a:ln>
                <a:noFill/>
              </a:ln>
              <a:solidFill>
                <a:prstClr val="black"/>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30666873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r>
              <a:rPr lang="en-US" dirty="0"/>
              <a:t>Remote Desktop feature and RDS (3 of 3)</a:t>
            </a:r>
          </a:p>
        </p:txBody>
      </p:sp>
      <p:pic>
        <p:nvPicPr>
          <p:cNvPr id="3" name="Picture 2" descr="Screen shot of Remote Desktop Connection tool with the Advanced tab selected.&#10;">
            <a:extLst>
              <a:ext uri="{FF2B5EF4-FFF2-40B4-BE49-F238E27FC236}">
                <a16:creationId xmlns:a16="http://schemas.microsoft.com/office/drawing/2014/main" id="{34FE5D09-3AD5-4E50-A038-89453917AC5B}"/>
              </a:ext>
            </a:extLst>
          </p:cNvPr>
          <p:cNvPicPr>
            <a:picLocks noChangeAspect="1"/>
          </p:cNvPicPr>
          <p:nvPr/>
        </p:nvPicPr>
        <p:blipFill>
          <a:blip r:embed="rId3"/>
          <a:stretch>
            <a:fillRect/>
          </a:stretch>
        </p:blipFill>
        <p:spPr>
          <a:xfrm>
            <a:off x="2383467" y="1123956"/>
            <a:ext cx="3876190" cy="4514286"/>
          </a:xfrm>
          <a:prstGeom prst="rect">
            <a:avLst/>
          </a:prstGeom>
          <a:ln w="12700">
            <a:solidFill>
              <a:schemeClr val="tx1"/>
            </a:solidFill>
          </a:ln>
        </p:spPr>
      </p:pic>
      <p:pic>
        <p:nvPicPr>
          <p:cNvPr id="6" name="Picture 5" descr="Screenshot of a connection bar when connected to a RD Session host. A pad lock and connection bar is highlighted. ">
            <a:extLst>
              <a:ext uri="{FF2B5EF4-FFF2-40B4-BE49-F238E27FC236}">
                <a16:creationId xmlns:a16="http://schemas.microsoft.com/office/drawing/2014/main" id="{54502E33-5127-4673-AA30-445B9F4F11B1}"/>
              </a:ext>
            </a:extLst>
          </p:cNvPr>
          <p:cNvPicPr>
            <a:picLocks noChangeAspect="1"/>
          </p:cNvPicPr>
          <p:nvPr/>
        </p:nvPicPr>
        <p:blipFill>
          <a:blip r:embed="rId4"/>
          <a:stretch>
            <a:fillRect/>
          </a:stretch>
        </p:blipFill>
        <p:spPr>
          <a:xfrm>
            <a:off x="6659427" y="1560013"/>
            <a:ext cx="5044155" cy="283257"/>
          </a:xfrm>
          <a:prstGeom prst="rect">
            <a:avLst/>
          </a:prstGeom>
          <a:ln w="12700">
            <a:solidFill>
              <a:schemeClr val="tx1"/>
            </a:solidFill>
          </a:ln>
        </p:spPr>
      </p:pic>
      <p:pic>
        <p:nvPicPr>
          <p:cNvPr id="5" name="Picture 4" descr="Screenshots of windows with messages that result when either the pad lock or connection bar is selected.">
            <a:extLst>
              <a:ext uri="{FF2B5EF4-FFF2-40B4-BE49-F238E27FC236}">
                <a16:creationId xmlns:a16="http://schemas.microsoft.com/office/drawing/2014/main" id="{F1506E7D-5412-4CF5-8E72-21A7CEC06085}"/>
              </a:ext>
            </a:extLst>
          </p:cNvPr>
          <p:cNvPicPr>
            <a:picLocks noChangeAspect="1"/>
          </p:cNvPicPr>
          <p:nvPr/>
        </p:nvPicPr>
        <p:blipFill>
          <a:blip r:embed="rId5"/>
          <a:stretch>
            <a:fillRect/>
          </a:stretch>
        </p:blipFill>
        <p:spPr>
          <a:xfrm>
            <a:off x="7562460" y="2332899"/>
            <a:ext cx="3238095" cy="1323810"/>
          </a:xfrm>
          <a:prstGeom prst="rect">
            <a:avLst/>
          </a:prstGeom>
          <a:ln w="12700">
            <a:solidFill>
              <a:schemeClr val="tx1"/>
            </a:solidFill>
          </a:ln>
        </p:spPr>
      </p:pic>
      <p:pic>
        <p:nvPicPr>
          <p:cNvPr id="7" name="Picture 6" descr="Screenshots of windows with messages that result when either the pad lock or connection bar is selected.">
            <a:extLst>
              <a:ext uri="{FF2B5EF4-FFF2-40B4-BE49-F238E27FC236}">
                <a16:creationId xmlns:a16="http://schemas.microsoft.com/office/drawing/2014/main" id="{D605CACF-B857-4D36-AAFF-1E8CA028B71A}"/>
              </a:ext>
            </a:extLst>
          </p:cNvPr>
          <p:cNvPicPr>
            <a:picLocks noChangeAspect="1"/>
          </p:cNvPicPr>
          <p:nvPr/>
        </p:nvPicPr>
        <p:blipFill>
          <a:blip r:embed="rId6"/>
          <a:stretch>
            <a:fillRect/>
          </a:stretch>
        </p:blipFill>
        <p:spPr>
          <a:xfrm>
            <a:off x="7562458" y="3969823"/>
            <a:ext cx="3238095" cy="1323810"/>
          </a:xfrm>
          <a:prstGeom prst="rect">
            <a:avLst/>
          </a:prstGeom>
          <a:ln w="12700">
            <a:solidFill>
              <a:schemeClr val="tx1"/>
            </a:solidFill>
          </a:ln>
        </p:spPr>
      </p:pic>
      <p:sp>
        <p:nvSpPr>
          <p:cNvPr id="8" name="Text Placeholder 2">
            <a:extLst>
              <a:ext uri="{FF2B5EF4-FFF2-40B4-BE49-F238E27FC236}">
                <a16:creationId xmlns:a16="http://schemas.microsoft.com/office/drawing/2014/main" id="{A29BCA06-1AB5-43A6-A2DD-F9FD69F4C763}"/>
              </a:ext>
            </a:extLst>
          </p:cNvPr>
          <p:cNvSpPr txBox="1">
            <a:spLocks/>
          </p:cNvSpPr>
          <p:nvPr/>
        </p:nvSpPr>
        <p:spPr>
          <a:xfrm>
            <a:off x="1940312" y="5783262"/>
            <a:ext cx="8229600" cy="533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7200" indent="-457200">
              <a:buClr>
                <a:schemeClr val="accent2">
                  <a:lumMod val="75000"/>
                </a:schemeClr>
              </a:buClr>
              <a:buFont typeface="Wingdings" panose="05000000000000000000" pitchFamily="2" charset="2"/>
              <a:buChar char="§"/>
            </a:pPr>
            <a:r>
              <a:rPr lang="en-US" sz="2800" b="0" kern="0" dirty="0">
                <a:latin typeface="Segoe UI" panose="020B0502040204020203" pitchFamily="34" charset="0"/>
                <a:ea typeface="Segoe UI" panose="020B0502040204020203" pitchFamily="34" charset="0"/>
                <a:cs typeface="Segoe UI" panose="020B0502040204020203" pitchFamily="34" charset="0"/>
              </a:rPr>
              <a:t>Desktop app is included in the Windows OS</a:t>
            </a:r>
          </a:p>
          <a:p>
            <a:pPr marL="457200" indent="-457200">
              <a:buClr>
                <a:schemeClr val="accent2">
                  <a:lumMod val="75000"/>
                </a:schemeClr>
              </a:buClr>
              <a:buFont typeface="Wingdings" panose="05000000000000000000" pitchFamily="2" charset="2"/>
              <a:buChar char="§"/>
            </a:pPr>
            <a:r>
              <a:rPr lang="en-US" sz="2800" b="0" kern="0" dirty="0">
                <a:latin typeface="Segoe UI" panose="020B0502040204020203" pitchFamily="34" charset="0"/>
                <a:ea typeface="Segoe UI" panose="020B0502040204020203" pitchFamily="34" charset="0"/>
                <a:cs typeface="Segoe UI" panose="020B0502040204020203" pitchFamily="34" charset="0"/>
              </a:rPr>
              <a:t>Modern app is available at the Windows Store</a:t>
            </a:r>
          </a:p>
        </p:txBody>
      </p:sp>
    </p:spTree>
    <p:extLst>
      <p:ext uri="{BB962C8B-B14F-4D97-AF65-F5344CB8AC3E}">
        <p14:creationId xmlns:p14="http://schemas.microsoft.com/office/powerpoint/2010/main" val="29452038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(1 of 8)</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pPr marL="342900" indent="-342900">
              <a:buFont typeface="Wingdings" panose="05000000000000000000" pitchFamily="2" charset="2"/>
              <a:buChar char="§"/>
            </a:pPr>
            <a:r>
              <a:rPr lang="en-US"/>
              <a:t>Assess Remote Desktop infrastructure requirements</a:t>
            </a:r>
          </a:p>
          <a:p>
            <a:pPr marL="342900" indent="-342900">
              <a:buFont typeface="Wingdings" panose="05000000000000000000" pitchFamily="2" charset="2"/>
              <a:buChar char="§"/>
            </a:pPr>
            <a:r>
              <a:rPr lang="en-US"/>
              <a:t>Plan for RD session host</a:t>
            </a:r>
            <a:endParaRPr lang="en-US">
              <a:cs typeface="Segoe UI"/>
            </a:endParaRPr>
          </a:p>
          <a:p>
            <a:pPr marL="342900" indent="-342900">
              <a:buFont typeface="Wingdings" panose="05000000000000000000" pitchFamily="2" charset="2"/>
              <a:buChar char="§"/>
            </a:pPr>
            <a:r>
              <a:rPr lang="en-US"/>
              <a:t>Plan for RD connection broker</a:t>
            </a:r>
            <a:endParaRPr lang="en-US">
              <a:cs typeface="Segoe UI"/>
            </a:endParaRPr>
          </a:p>
          <a:p>
            <a:pPr marL="342900" indent="-342900">
              <a:buFont typeface="Wingdings" panose="05000000000000000000" pitchFamily="2" charset="2"/>
              <a:buChar char="§"/>
            </a:pPr>
            <a:r>
              <a:rPr lang="en-US"/>
              <a:t>Plan for RD web access</a:t>
            </a:r>
            <a:endParaRPr lang="en-US">
              <a:cs typeface="Segoe UI"/>
            </a:endParaRPr>
          </a:p>
          <a:p>
            <a:pPr marL="342900" indent="-342900">
              <a:buFont typeface="Wingdings" panose="05000000000000000000" pitchFamily="2" charset="2"/>
              <a:buChar char="§"/>
            </a:pPr>
            <a:r>
              <a:rPr lang="en-US"/>
              <a:t>Plan for preserving user state</a:t>
            </a:r>
            <a:endParaRPr lang="en-US">
              <a:cs typeface="Segoe UI"/>
            </a:endParaRPr>
          </a:p>
          <a:p>
            <a:pPr marL="342900" indent="-342900">
              <a:buFont typeface="Wingdings" panose="05000000000000000000" pitchFamily="2" charset="2"/>
              <a:buChar char="§"/>
            </a:pPr>
            <a:r>
              <a:rPr lang="en-US"/>
              <a:t>Infrastructure testing prior to rollout</a:t>
            </a:r>
            <a:endParaRPr lang="en-US">
              <a:cs typeface="Segoe UI"/>
            </a:endParaRPr>
          </a:p>
        </p:txBody>
      </p:sp>
    </p:spTree>
    <p:extLst>
      <p:ext uri="{BB962C8B-B14F-4D97-AF65-F5344CB8AC3E}">
        <p14:creationId xmlns:p14="http://schemas.microsoft.com/office/powerpoint/2010/main" val="41935432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(2 of 8)</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Assess Remote Desktop infrastructure requirements</a:t>
            </a:r>
          </a:p>
          <a:p>
            <a:pPr marL="342900" indent="-342900">
              <a:buFont typeface="Wingdings" panose="05000000000000000000" pitchFamily="2" charset="2"/>
              <a:buChar char="§"/>
            </a:pPr>
            <a:r>
              <a:rPr lang="en-US"/>
              <a:t>Determine requirements and available resources including:</a:t>
            </a:r>
            <a:endParaRPr lang="en-US">
              <a:cs typeface="Segoe UI"/>
            </a:endParaRPr>
          </a:p>
          <a:p>
            <a:pPr marL="633095" lvl="1" indent="-342900"/>
            <a:r>
              <a:rPr lang="en-US" dirty="0"/>
              <a:t>Whether RDS is an appropriate solution for your needs</a:t>
            </a:r>
            <a:endParaRPr lang="en-US" dirty="0">
              <a:cs typeface="Segoe UI"/>
            </a:endParaRPr>
          </a:p>
          <a:p>
            <a:pPr marL="633095" lvl="1" indent="-342900"/>
            <a:r>
              <a:rPr lang="en-US" dirty="0"/>
              <a:t>Select a session-based or VM-based desktop deployment:</a:t>
            </a:r>
            <a:endParaRPr lang="en-US" dirty="0">
              <a:cs typeface="Segoe UI"/>
            </a:endParaRPr>
          </a:p>
          <a:p>
            <a:pPr marL="909320" lvl="2" indent="-342900"/>
            <a:r>
              <a:rPr lang="en-US" dirty="0"/>
              <a:t>Both methods can be part of an RDS deployment</a:t>
            </a:r>
            <a:endParaRPr lang="en-US" dirty="0">
              <a:cs typeface="Segoe UI"/>
            </a:endParaRPr>
          </a:p>
          <a:p>
            <a:pPr marL="633095" lvl="1" indent="-342900"/>
            <a:r>
              <a:rPr lang="en-US" dirty="0"/>
              <a:t>Determine how many users and the expected response time</a:t>
            </a:r>
            <a:endParaRPr lang="en-US" dirty="0">
              <a:cs typeface="Segoe UI"/>
            </a:endParaRPr>
          </a:p>
          <a:p>
            <a:pPr marL="633095" lvl="1" indent="-342900"/>
            <a:r>
              <a:rPr lang="en-US" dirty="0"/>
              <a:t>Estimate server hardware and network requirements </a:t>
            </a:r>
            <a:endParaRPr lang="en-US" dirty="0">
              <a:cs typeface="Segoe UI"/>
            </a:endParaRPr>
          </a:p>
          <a:p>
            <a:pPr marL="633095" lvl="1" indent="-342900"/>
            <a:r>
              <a:rPr lang="en-US" dirty="0"/>
              <a:t>Determine RDS client types and their requirements</a:t>
            </a:r>
            <a:endParaRPr lang="en-US" dirty="0">
              <a:cs typeface="Segoe UI"/>
            </a:endParaRPr>
          </a:p>
          <a:p>
            <a:pPr marL="633095" lvl="1" indent="-342900"/>
            <a:r>
              <a:rPr lang="en-US" dirty="0"/>
              <a:t>Determine how clients will access RDS</a:t>
            </a:r>
            <a:endParaRPr lang="en-US" dirty="0">
              <a:cs typeface="Segoe UI"/>
            </a:endParaRPr>
          </a:p>
        </p:txBody>
      </p:sp>
    </p:spTree>
    <p:extLst>
      <p:ext uri="{BB962C8B-B14F-4D97-AF65-F5344CB8AC3E}">
        <p14:creationId xmlns:p14="http://schemas.microsoft.com/office/powerpoint/2010/main" val="10527919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(3 of 8)</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Plan for RD Session Host</a:t>
            </a:r>
          </a:p>
          <a:p>
            <a:pPr marL="342900" indent="-342900">
              <a:buFont typeface="Wingdings" panose="05000000000000000000" pitchFamily="2" charset="2"/>
              <a:buChar char="§"/>
            </a:pPr>
            <a:r>
              <a:rPr lang="en-US" dirty="0"/>
              <a:t>RD Session Host provide desktops and RemoteApp programs</a:t>
            </a:r>
            <a:endParaRPr lang="en-US" dirty="0">
              <a:cs typeface="Segoe UI"/>
            </a:endParaRPr>
          </a:p>
          <a:p>
            <a:pPr marL="342900" indent="-342900">
              <a:buFont typeface="Wingdings" panose="05000000000000000000" pitchFamily="2" charset="2"/>
              <a:buChar char="§"/>
            </a:pPr>
            <a:r>
              <a:rPr lang="en-US" dirty="0"/>
              <a:t>When you plan for an RD Session Host consider the:</a:t>
            </a:r>
            <a:endParaRPr lang="en-US" dirty="0">
              <a:cs typeface="Segoe UI"/>
            </a:endParaRPr>
          </a:p>
          <a:p>
            <a:pPr marL="909320" lvl="2" indent="-342900"/>
            <a:r>
              <a:rPr lang="en-US" dirty="0"/>
              <a:t>Number of concurrent user sessions </a:t>
            </a:r>
            <a:endParaRPr lang="en-US" dirty="0">
              <a:cs typeface="Segoe UI"/>
            </a:endParaRPr>
          </a:p>
          <a:p>
            <a:pPr marL="909320" lvl="2" indent="-342900"/>
            <a:r>
              <a:rPr lang="en-US" dirty="0"/>
              <a:t>Types of applications that users will run</a:t>
            </a:r>
            <a:endParaRPr lang="en-US" dirty="0">
              <a:cs typeface="Segoe UI"/>
            </a:endParaRPr>
          </a:p>
          <a:p>
            <a:pPr marL="909320" lvl="2" indent="-342900"/>
            <a:r>
              <a:rPr lang="en-US"/>
              <a:t>Major hardware factors, including CPU, memory, disk, and network</a:t>
            </a:r>
            <a:endParaRPr lang="en-US">
              <a:cs typeface="Segoe UI"/>
            </a:endParaRPr>
          </a:p>
          <a:p>
            <a:pPr marL="342900" indent="-342900">
              <a:buFont typeface="Wingdings" panose="05000000000000000000" pitchFamily="2" charset="2"/>
              <a:buChar char="§"/>
            </a:pPr>
            <a:r>
              <a:rPr lang="en-US"/>
              <a:t>Deploy a pilot project and run load simulations to simulate user activity</a:t>
            </a:r>
            <a:endParaRPr lang="en-US">
              <a:cs typeface="Segoe UI"/>
            </a:endParaRPr>
          </a:p>
          <a:p>
            <a:pPr marL="342900" indent="-342900">
              <a:buFont typeface="Wingdings" panose="05000000000000000000" pitchFamily="2" charset="2"/>
              <a:buChar char="§"/>
            </a:pPr>
            <a:r>
              <a:rPr lang="en-US" dirty="0"/>
              <a:t>Deploy multiple RD Session Hosts for high availability</a:t>
            </a:r>
          </a:p>
        </p:txBody>
      </p:sp>
    </p:spTree>
    <p:extLst>
      <p:ext uri="{BB962C8B-B14F-4D97-AF65-F5344CB8AC3E}">
        <p14:creationId xmlns:p14="http://schemas.microsoft.com/office/powerpoint/2010/main" val="239319107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(4 of 8)</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sz="1800" dirty="0"/>
              <a:t>Plan for RD Connection Broker</a:t>
            </a:r>
          </a:p>
          <a:p>
            <a:pPr marL="342900" indent="-342900">
              <a:buFont typeface="Wingdings" panose="05000000000000000000" pitchFamily="2" charset="2"/>
              <a:buChar char="§"/>
            </a:pPr>
            <a:r>
              <a:rPr lang="en-US" sz="1800" dirty="0"/>
              <a:t>The entrance point to an RDS deployment:</a:t>
            </a:r>
          </a:p>
          <a:p>
            <a:pPr marL="909510" lvl="2" indent="-342900"/>
            <a:r>
              <a:rPr lang="en-US" sz="1800" dirty="0"/>
              <a:t>Distributes a session among RD Session Hosts</a:t>
            </a:r>
            <a:endParaRPr lang="en-US" sz="1800" dirty="0">
              <a:cs typeface="Segoe UI"/>
            </a:endParaRPr>
          </a:p>
          <a:p>
            <a:pPr marL="909510" lvl="2" indent="-342900"/>
            <a:r>
              <a:rPr lang="en-US" sz="1800" dirty="0"/>
              <a:t>Reconnects users to existing sessions</a:t>
            </a:r>
            <a:endParaRPr lang="en-US" sz="1800" dirty="0">
              <a:cs typeface="Segoe UI"/>
            </a:endParaRPr>
          </a:p>
          <a:p>
            <a:pPr marL="909510" lvl="2" indent="-342900"/>
            <a:r>
              <a:rPr lang="en-US" sz="1800" dirty="0"/>
              <a:t>Publishes the RD Web feed of available RDS resources</a:t>
            </a:r>
            <a:endParaRPr lang="en-US" sz="1800" dirty="0">
              <a:cs typeface="Segoe UI"/>
            </a:endParaRPr>
          </a:p>
          <a:p>
            <a:pPr marL="909510" lvl="2" indent="-342900"/>
            <a:r>
              <a:rPr lang="en-US" sz="1800" dirty="0"/>
              <a:t>Configures the RDS servers in the same collection</a:t>
            </a:r>
            <a:endParaRPr lang="en-US" sz="1800" dirty="0">
              <a:cs typeface="Segoe UI"/>
            </a:endParaRPr>
          </a:p>
          <a:p>
            <a:pPr marL="342900" indent="-342900">
              <a:buFont typeface="Wingdings" panose="05000000000000000000" pitchFamily="2" charset="2"/>
              <a:buChar char="§"/>
            </a:pPr>
            <a:r>
              <a:rPr lang="en-US" sz="1800" dirty="0"/>
              <a:t>RD Connection Brokers use an internal database for tracking connections</a:t>
            </a:r>
          </a:p>
          <a:p>
            <a:pPr marL="342900" indent="-342900">
              <a:buFont typeface="Wingdings" panose="05000000000000000000" pitchFamily="2" charset="2"/>
              <a:buChar char="§"/>
            </a:pPr>
            <a:r>
              <a:rPr lang="en-US" sz="1800" dirty="0"/>
              <a:t>Use SQL Server and multiple brokers for high availability</a:t>
            </a:r>
          </a:p>
          <a:p>
            <a:endParaRPr lang="en-US" dirty="0"/>
          </a:p>
        </p:txBody>
      </p:sp>
      <p:grpSp>
        <p:nvGrpSpPr>
          <p:cNvPr id="67" name="Group 66" descr="Illustration of how the RD Connection Broker is being used by clients in a hub and spoke topology with the RD Connection Broker as the hub. A client is connected through the RD Web Access role or directly to the RD Connection Broker. From the RD Connection Broker, connections are made to either the RD Virtualization Host or the RD Session Host. ">
            <a:extLst>
              <a:ext uri="{FF2B5EF4-FFF2-40B4-BE49-F238E27FC236}">
                <a16:creationId xmlns:a16="http://schemas.microsoft.com/office/drawing/2014/main" id="{BDC35DB5-D572-499C-9F3A-812EE3B936A5}"/>
              </a:ext>
            </a:extLst>
          </p:cNvPr>
          <p:cNvGrpSpPr/>
          <p:nvPr/>
        </p:nvGrpSpPr>
        <p:grpSpPr>
          <a:xfrm>
            <a:off x="3550216" y="3694869"/>
            <a:ext cx="8254357" cy="3042634"/>
            <a:chOff x="2022675" y="3987975"/>
            <a:chExt cx="8254357" cy="3042634"/>
          </a:xfrm>
        </p:grpSpPr>
        <p:cxnSp>
          <p:nvCxnSpPr>
            <p:cNvPr id="4" name="Straight Arrow Connector 3" descr="Illustration of how the RD Connection Broker is being used by clients.&#10;From the left: A client is connected to the RD Web Access role and that is connected to the RD Connection Broker. Or the client connects directly to the RD Connection Broker. From the RD Connection Broker (depicted in the middle of the illustration) connections are mad to either the RD Virtualization Host or the RD Session Host.">
              <a:extLst>
                <a:ext uri="{FF2B5EF4-FFF2-40B4-BE49-F238E27FC236}">
                  <a16:creationId xmlns:a16="http://schemas.microsoft.com/office/drawing/2014/main" id="{99A96149-3B20-428E-8E7E-C1172F293CE2}"/>
                </a:ext>
              </a:extLst>
            </p:cNvPr>
            <p:cNvCxnSpPr>
              <a:cxnSpLocks/>
              <a:endCxn id="62" idx="13"/>
            </p:cNvCxnSpPr>
            <p:nvPr/>
          </p:nvCxnSpPr>
          <p:spPr bwMode="auto">
            <a:xfrm flipH="1" flipV="1">
              <a:off x="7035713" y="5762656"/>
              <a:ext cx="1318886" cy="213362"/>
            </a:xfrm>
            <a:prstGeom prst="straightConnector1">
              <a:avLst/>
            </a:prstGeom>
            <a:ln>
              <a:headEnd type="none" w="med" len="med"/>
              <a:tailEnd type="arrow"/>
            </a:ln>
            <a:effectLst/>
          </p:spPr>
          <p:style>
            <a:lnRef idx="3">
              <a:schemeClr val="dk1"/>
            </a:lnRef>
            <a:fillRef idx="0">
              <a:schemeClr val="dk1"/>
            </a:fillRef>
            <a:effectRef idx="2">
              <a:schemeClr val="dk1"/>
            </a:effectRef>
            <a:fontRef idx="minor">
              <a:schemeClr val="tx1"/>
            </a:fontRef>
          </p:style>
        </p:cxnSp>
        <p:cxnSp>
          <p:nvCxnSpPr>
            <p:cNvPr id="5" name="Straight Arrow Connector 4" descr="Illustration of how the RD Connection Broker is being used by clients.&#10;From the left: A client is connected to the RD Web Access role and that is connected to the RD Connection Broker. Or the client connects directly to the RD Connection Broker. From the RD Connection Broker (depicted in the middle of the illustration) connections are mad to either the RD Virtualization Host or the RD Session Host.">
              <a:extLst>
                <a:ext uri="{FF2B5EF4-FFF2-40B4-BE49-F238E27FC236}">
                  <a16:creationId xmlns:a16="http://schemas.microsoft.com/office/drawing/2014/main" id="{C1F96FFF-D61E-4BF5-BD51-D47B8EF9A5D9}"/>
                </a:ext>
              </a:extLst>
            </p:cNvPr>
            <p:cNvCxnSpPr>
              <a:cxnSpLocks/>
            </p:cNvCxnSpPr>
            <p:nvPr/>
          </p:nvCxnSpPr>
          <p:spPr bwMode="auto">
            <a:xfrm flipH="1">
              <a:off x="6678643" y="4442962"/>
              <a:ext cx="1672994" cy="634435"/>
            </a:xfrm>
            <a:prstGeom prst="straightConnector1">
              <a:avLst/>
            </a:prstGeom>
            <a:ln>
              <a:headEnd type="none" w="med" len="med"/>
              <a:tailEnd type="arrow"/>
            </a:ln>
            <a:effectLst/>
          </p:spPr>
          <p:style>
            <a:lnRef idx="3">
              <a:schemeClr val="dk1"/>
            </a:lnRef>
            <a:fillRef idx="0">
              <a:schemeClr val="dk1"/>
            </a:fillRef>
            <a:effectRef idx="2">
              <a:schemeClr val="dk1"/>
            </a:effectRef>
            <a:fontRef idx="minor">
              <a:schemeClr val="tx1"/>
            </a:fontRef>
          </p:style>
        </p:cxnSp>
        <p:cxnSp>
          <p:nvCxnSpPr>
            <p:cNvPr id="6" name="Straight Arrow Connector 5" descr="Illustration of how the RD Connection Broker is being used by clients.&#10;From the left: A client is connected to the RD Web Access role and that is connected to the RD Connection Broker. Or the client connects directly to the RD Connection Broker. From the RD Connection Broker (depicted in the middle of the illustration) connections are mad to either the RD Virtualization Host or the RD Session Host.">
              <a:extLst>
                <a:ext uri="{FF2B5EF4-FFF2-40B4-BE49-F238E27FC236}">
                  <a16:creationId xmlns:a16="http://schemas.microsoft.com/office/drawing/2014/main" id="{275DC332-2FD2-40ED-93FD-17F09B56424E}"/>
                </a:ext>
              </a:extLst>
            </p:cNvPr>
            <p:cNvCxnSpPr>
              <a:cxnSpLocks/>
              <a:stCxn id="48" idx="1"/>
            </p:cNvCxnSpPr>
            <p:nvPr/>
          </p:nvCxnSpPr>
          <p:spPr bwMode="auto">
            <a:xfrm flipV="1">
              <a:off x="3738459" y="5570853"/>
              <a:ext cx="2434526" cy="604045"/>
            </a:xfrm>
            <a:prstGeom prst="straightConnector1">
              <a:avLst/>
            </a:prstGeom>
            <a:ln>
              <a:headEnd type="none" w="med" len="med"/>
              <a:tailEnd type="arrow"/>
            </a:ln>
            <a:effectLst/>
          </p:spPr>
          <p:style>
            <a:lnRef idx="3">
              <a:schemeClr val="dk1"/>
            </a:lnRef>
            <a:fillRef idx="0">
              <a:schemeClr val="dk1"/>
            </a:fillRef>
            <a:effectRef idx="2">
              <a:schemeClr val="dk1"/>
            </a:effectRef>
            <a:fontRef idx="minor">
              <a:schemeClr val="tx1"/>
            </a:fontRef>
          </p:style>
        </p:cxnSp>
        <p:cxnSp>
          <p:nvCxnSpPr>
            <p:cNvPr id="7" name="Straight Arrow Connector 6" descr="Illustration of how the RD Connection Broker is being used by clients.&#10;From the left: A client is connected to the RD Web Access role and that is connected to the RD Connection Broker. Or the client connects directly to the RD Connection Broker. From the RD Connection Broker (depicted in the middle of the illustration) connections are mad to either the RD Virtualization Host or the RD Session Host.">
              <a:extLst>
                <a:ext uri="{FF2B5EF4-FFF2-40B4-BE49-F238E27FC236}">
                  <a16:creationId xmlns:a16="http://schemas.microsoft.com/office/drawing/2014/main" id="{5D5C1AD7-B34C-4846-AB29-1DC55EB051D6}"/>
                </a:ext>
              </a:extLst>
            </p:cNvPr>
            <p:cNvCxnSpPr>
              <a:cxnSpLocks/>
            </p:cNvCxnSpPr>
            <p:nvPr/>
          </p:nvCxnSpPr>
          <p:spPr bwMode="auto">
            <a:xfrm flipH="1" flipV="1">
              <a:off x="4203662" y="4871747"/>
              <a:ext cx="1969323" cy="392377"/>
            </a:xfrm>
            <a:prstGeom prst="straightConnector1">
              <a:avLst/>
            </a:prstGeom>
            <a:ln>
              <a:headEnd type="none" w="med" len="med"/>
              <a:tailEnd type="arrow"/>
            </a:ln>
            <a:effectLst/>
          </p:spPr>
          <p:style>
            <a:lnRef idx="3">
              <a:schemeClr val="dk1"/>
            </a:lnRef>
            <a:fillRef idx="0">
              <a:schemeClr val="dk1"/>
            </a:fillRef>
            <a:effectRef idx="2">
              <a:schemeClr val="dk1"/>
            </a:effectRef>
            <a:fontRef idx="minor">
              <a:schemeClr val="tx1"/>
            </a:fontRef>
          </p:style>
        </p:cxnSp>
        <p:cxnSp>
          <p:nvCxnSpPr>
            <p:cNvPr id="8" name="Straight Arrow Connector 7" descr="Illustration of how the RD Connection Broker is being used by clients.&#10;From the left: A client is connected to the RD Web Access role and that is connected to the RD Connection Broker. Or the client connects directly to the RD Connection Broker. From the RD Connection Broker (depicted in the middle of the illustration) connections are mad to either the RD Virtualization Host or the RD Session Host.">
              <a:extLst>
                <a:ext uri="{FF2B5EF4-FFF2-40B4-BE49-F238E27FC236}">
                  <a16:creationId xmlns:a16="http://schemas.microsoft.com/office/drawing/2014/main" id="{D8318C94-FA28-4FE4-A067-4E02278F46C9}"/>
                </a:ext>
              </a:extLst>
            </p:cNvPr>
            <p:cNvCxnSpPr>
              <a:cxnSpLocks/>
              <a:stCxn id="49" idx="1"/>
            </p:cNvCxnSpPr>
            <p:nvPr/>
          </p:nvCxnSpPr>
          <p:spPr bwMode="auto">
            <a:xfrm flipV="1">
              <a:off x="2757124" y="5193173"/>
              <a:ext cx="957532" cy="528148"/>
            </a:xfrm>
            <a:prstGeom prst="straightConnector1">
              <a:avLst/>
            </a:prstGeom>
            <a:ln>
              <a:headEnd type="none" w="med" len="med"/>
              <a:tailEnd type="arrow"/>
            </a:ln>
            <a:effectLst/>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168F5CE0-DDF1-4010-BA59-9F4C4A8114EF}"/>
                </a:ext>
              </a:extLst>
            </p:cNvPr>
            <p:cNvSpPr/>
            <p:nvPr/>
          </p:nvSpPr>
          <p:spPr>
            <a:xfrm>
              <a:off x="5719238" y="5775232"/>
              <a:ext cx="1420582" cy="923330"/>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rPr>
                <a:t>RD</a:t>
              </a:r>
            </a:p>
            <a:p>
              <a:pPr lvl="0" algn="ctr"/>
              <a:r>
                <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rPr>
                <a:t>Connection</a:t>
              </a:r>
            </a:p>
            <a:p>
              <a:pPr lvl="0" algn="ctr"/>
              <a:r>
                <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rPr>
                <a:t>Broker</a:t>
              </a:r>
            </a:p>
          </p:txBody>
        </p:sp>
        <p:sp>
          <p:nvSpPr>
            <p:cNvPr id="37" name="Rectangle 36" descr="Illustration of all the Remote Desktop services shown in a hub and spoke topology. The RD Connection Broker is the hub and the all the other role services in the spokes. Starting from the top left and going clockwise, the roles are: RD Web Access, RD Session Host, RD Virtualization Host, RD Licensing, AD DS and RD Gateway.">
              <a:extLst>
                <a:ext uri="{FF2B5EF4-FFF2-40B4-BE49-F238E27FC236}">
                  <a16:creationId xmlns:a16="http://schemas.microsoft.com/office/drawing/2014/main" id="{818E75FD-A45E-478A-B394-682305C9C0D1}"/>
                </a:ext>
              </a:extLst>
            </p:cNvPr>
            <p:cNvSpPr/>
            <p:nvPr/>
          </p:nvSpPr>
          <p:spPr>
            <a:xfrm>
              <a:off x="8235832" y="4919588"/>
              <a:ext cx="2041200" cy="646331"/>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mn-lt"/>
                </a:rPr>
                <a:t>RD Virtualization</a:t>
              </a:r>
            </a:p>
            <a:p>
              <a:pPr lvl="0" algn="ctr"/>
              <a:r>
                <a:rPr lang="en-US" b="1" dirty="0">
                  <a:solidFill>
                    <a:prstClr val="black"/>
                  </a:solidFill>
                  <a:latin typeface="+mn-lt"/>
                </a:rPr>
                <a:t>Host</a:t>
              </a:r>
            </a:p>
          </p:txBody>
        </p:sp>
        <p:sp>
          <p:nvSpPr>
            <p:cNvPr id="38" name="server">
              <a:extLst>
                <a:ext uri="{FF2B5EF4-FFF2-40B4-BE49-F238E27FC236}">
                  <a16:creationId xmlns:a16="http://schemas.microsoft.com/office/drawing/2014/main" id="{54D1067A-4196-4AC9-B823-287193CAEC31}"/>
                </a:ext>
              </a:extLst>
            </p:cNvPr>
            <p:cNvSpPr>
              <a:spLocks noChangeAspect="1" noEditPoints="1"/>
            </p:cNvSpPr>
            <p:nvPr/>
          </p:nvSpPr>
          <p:spPr bwMode="auto">
            <a:xfrm>
              <a:off x="8354599" y="3992481"/>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39" name="PC1_E977">
              <a:extLst>
                <a:ext uri="{FF2B5EF4-FFF2-40B4-BE49-F238E27FC236}">
                  <a16:creationId xmlns:a16="http://schemas.microsoft.com/office/drawing/2014/main" id="{BE00B27D-DF1A-44F7-BB75-AA474F38ABA0}"/>
                </a:ext>
              </a:extLst>
            </p:cNvPr>
            <p:cNvSpPr>
              <a:spLocks noChangeAspect="1" noEditPoints="1"/>
            </p:cNvSpPr>
            <p:nvPr/>
          </p:nvSpPr>
          <p:spPr bwMode="auto">
            <a:xfrm>
              <a:off x="9032426" y="3987975"/>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0" name="PC1_E977">
              <a:extLst>
                <a:ext uri="{FF2B5EF4-FFF2-40B4-BE49-F238E27FC236}">
                  <a16:creationId xmlns:a16="http://schemas.microsoft.com/office/drawing/2014/main" id="{FDDC0A5B-F494-4351-BFB3-406072BF621E}"/>
                </a:ext>
              </a:extLst>
            </p:cNvPr>
            <p:cNvSpPr>
              <a:spLocks noChangeAspect="1" noEditPoints="1"/>
            </p:cNvSpPr>
            <p:nvPr/>
          </p:nvSpPr>
          <p:spPr bwMode="auto">
            <a:xfrm>
              <a:off x="9027922" y="4564377"/>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1" name="PC1_E977">
              <a:extLst>
                <a:ext uri="{FF2B5EF4-FFF2-40B4-BE49-F238E27FC236}">
                  <a16:creationId xmlns:a16="http://schemas.microsoft.com/office/drawing/2014/main" id="{BE922A25-802C-4BFB-BBB8-64E76572C91F}"/>
                </a:ext>
              </a:extLst>
            </p:cNvPr>
            <p:cNvSpPr>
              <a:spLocks noChangeAspect="1" noEditPoints="1"/>
            </p:cNvSpPr>
            <p:nvPr/>
          </p:nvSpPr>
          <p:spPr bwMode="auto">
            <a:xfrm>
              <a:off x="9644807" y="3990366"/>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2" name="PC1_E977">
              <a:extLst>
                <a:ext uri="{FF2B5EF4-FFF2-40B4-BE49-F238E27FC236}">
                  <a16:creationId xmlns:a16="http://schemas.microsoft.com/office/drawing/2014/main" id="{4CB0E130-AD53-4FB8-B0F9-69152BEC19E7}"/>
                </a:ext>
              </a:extLst>
            </p:cNvPr>
            <p:cNvSpPr>
              <a:spLocks noChangeAspect="1" noEditPoints="1"/>
            </p:cNvSpPr>
            <p:nvPr/>
          </p:nvSpPr>
          <p:spPr bwMode="auto">
            <a:xfrm>
              <a:off x="9644806" y="4564377"/>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3" name="Rectangle 42" descr="Illustration of all the Remote Desktop services shown in a hub and spoke topology. The RD Connection Broker is the hub and the all the other role services in the spokes. Starting from the top left and going clockwise, the roles are: RD Web Access, RD Session Host, RD Virtualization Host, RD Licensing, AD DS and RD Gateway.">
              <a:extLst>
                <a:ext uri="{FF2B5EF4-FFF2-40B4-BE49-F238E27FC236}">
                  <a16:creationId xmlns:a16="http://schemas.microsoft.com/office/drawing/2014/main" id="{83E0FE51-46AF-4745-AA4A-E179F6CC377A}"/>
                </a:ext>
              </a:extLst>
            </p:cNvPr>
            <p:cNvSpPr/>
            <p:nvPr/>
          </p:nvSpPr>
          <p:spPr>
            <a:xfrm>
              <a:off x="8169158" y="6661277"/>
              <a:ext cx="2041200" cy="369332"/>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mn-lt"/>
                </a:rPr>
                <a:t>RD Session Host</a:t>
              </a:r>
            </a:p>
          </p:txBody>
        </p:sp>
        <p:sp>
          <p:nvSpPr>
            <p:cNvPr id="44" name="server">
              <a:extLst>
                <a:ext uri="{FF2B5EF4-FFF2-40B4-BE49-F238E27FC236}">
                  <a16:creationId xmlns:a16="http://schemas.microsoft.com/office/drawing/2014/main" id="{4CEF0142-D9E1-4734-9073-BBFEF2D46885}"/>
                </a:ext>
              </a:extLst>
            </p:cNvPr>
            <p:cNvSpPr>
              <a:spLocks noChangeAspect="1" noEditPoints="1"/>
            </p:cNvSpPr>
            <p:nvPr/>
          </p:nvSpPr>
          <p:spPr bwMode="auto">
            <a:xfrm>
              <a:off x="8351637" y="5715207"/>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5" name="server">
              <a:extLst>
                <a:ext uri="{FF2B5EF4-FFF2-40B4-BE49-F238E27FC236}">
                  <a16:creationId xmlns:a16="http://schemas.microsoft.com/office/drawing/2014/main" id="{C963EE3F-1DC7-42CB-9E52-C77CE0ECA4EF}"/>
                </a:ext>
              </a:extLst>
            </p:cNvPr>
            <p:cNvSpPr>
              <a:spLocks noChangeAspect="1" noEditPoints="1"/>
            </p:cNvSpPr>
            <p:nvPr/>
          </p:nvSpPr>
          <p:spPr bwMode="auto">
            <a:xfrm>
              <a:off x="8977277" y="5713289"/>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6" name="server">
              <a:extLst>
                <a:ext uri="{FF2B5EF4-FFF2-40B4-BE49-F238E27FC236}">
                  <a16:creationId xmlns:a16="http://schemas.microsoft.com/office/drawing/2014/main" id="{C2D3C2BA-A612-411C-90CF-A932B6910328}"/>
                </a:ext>
              </a:extLst>
            </p:cNvPr>
            <p:cNvSpPr>
              <a:spLocks noChangeAspect="1" noEditPoints="1"/>
            </p:cNvSpPr>
            <p:nvPr/>
          </p:nvSpPr>
          <p:spPr bwMode="auto">
            <a:xfrm>
              <a:off x="6172985" y="4826105"/>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8" name="PC1_E977">
              <a:extLst>
                <a:ext uri="{FF2B5EF4-FFF2-40B4-BE49-F238E27FC236}">
                  <a16:creationId xmlns:a16="http://schemas.microsoft.com/office/drawing/2014/main" id="{548EA702-65FC-441A-9DE9-25457A9A5271}"/>
                </a:ext>
              </a:extLst>
            </p:cNvPr>
            <p:cNvSpPr>
              <a:spLocks noChangeAspect="1" noEditPoints="1"/>
            </p:cNvSpPr>
            <p:nvPr/>
          </p:nvSpPr>
          <p:spPr bwMode="auto">
            <a:xfrm>
              <a:off x="3004010" y="5978920"/>
              <a:ext cx="734449" cy="587789"/>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9" name="PC1_E977">
              <a:extLst>
                <a:ext uri="{FF2B5EF4-FFF2-40B4-BE49-F238E27FC236}">
                  <a16:creationId xmlns:a16="http://schemas.microsoft.com/office/drawing/2014/main" id="{B14FAC48-188B-4AE3-A076-2F2FC4273FA9}"/>
                </a:ext>
              </a:extLst>
            </p:cNvPr>
            <p:cNvSpPr>
              <a:spLocks noChangeAspect="1" noEditPoints="1"/>
            </p:cNvSpPr>
            <p:nvPr/>
          </p:nvSpPr>
          <p:spPr bwMode="auto">
            <a:xfrm>
              <a:off x="2022675" y="5525343"/>
              <a:ext cx="734449" cy="587789"/>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3" name="Rectangle 52" descr="Illustration of all the Remote Desktop services shown in a hub and spoke topology. The RD Connection Broker is the hub and the all the other role services in the spokes. Starting from the top left and going clockwise, the roles are: RD Web Access, RD Session Host, RD Virtualization Host, RD Licensing, AD DS and RD Gateway.">
              <a:extLst>
                <a:ext uri="{FF2B5EF4-FFF2-40B4-BE49-F238E27FC236}">
                  <a16:creationId xmlns:a16="http://schemas.microsoft.com/office/drawing/2014/main" id="{A540B7D3-F93B-4C61-9756-E6D19F355A12}"/>
                </a:ext>
              </a:extLst>
            </p:cNvPr>
            <p:cNvSpPr/>
            <p:nvPr/>
          </p:nvSpPr>
          <p:spPr>
            <a:xfrm>
              <a:off x="2573897" y="4666923"/>
              <a:ext cx="1203704" cy="64633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Segoe UI" panose="020B0502040204020203" pitchFamily="34" charset="0"/>
                  <a:cs typeface="Segoe UI" panose="020B0502040204020203" pitchFamily="34" charset="0"/>
                </a:rPr>
                <a:t>RD Web</a:t>
              </a:r>
            </a:p>
            <a:p>
              <a:pPr lvl="0" algn="ctr"/>
              <a:r>
                <a:rPr lang="en-US" b="1" dirty="0">
                  <a:solidFill>
                    <a:prstClr val="black"/>
                  </a:solidFill>
                  <a:latin typeface="Segoe UI" panose="020B0502040204020203" pitchFamily="34" charset="0"/>
                  <a:cs typeface="Segoe UI" panose="020B0502040204020203" pitchFamily="34" charset="0"/>
                </a:rPr>
                <a:t>Access</a:t>
              </a:r>
            </a:p>
          </p:txBody>
        </p:sp>
        <p:sp>
          <p:nvSpPr>
            <p:cNvPr id="54" name="server">
              <a:extLst>
                <a:ext uri="{FF2B5EF4-FFF2-40B4-BE49-F238E27FC236}">
                  <a16:creationId xmlns:a16="http://schemas.microsoft.com/office/drawing/2014/main" id="{6CA1B3EC-FE47-4766-A063-F7D40A766470}"/>
                </a:ext>
              </a:extLst>
            </p:cNvPr>
            <p:cNvSpPr>
              <a:spLocks noChangeAspect="1" noEditPoints="1"/>
            </p:cNvSpPr>
            <p:nvPr/>
          </p:nvSpPr>
          <p:spPr bwMode="auto">
            <a:xfrm>
              <a:off x="3695257" y="4729173"/>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55" name="globe_4">
              <a:extLst>
                <a:ext uri="{FF2B5EF4-FFF2-40B4-BE49-F238E27FC236}">
                  <a16:creationId xmlns:a16="http://schemas.microsoft.com/office/drawing/2014/main" id="{F082D420-ACF0-444D-BA23-A943790064E7}"/>
                </a:ext>
              </a:extLst>
            </p:cNvPr>
            <p:cNvSpPr>
              <a:spLocks noChangeAspect="1" noEditPoints="1"/>
            </p:cNvSpPr>
            <p:nvPr/>
          </p:nvSpPr>
          <p:spPr bwMode="auto">
            <a:xfrm>
              <a:off x="4263058" y="5084043"/>
              <a:ext cx="608710" cy="610780"/>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network_3">
              <a:extLst>
                <a:ext uri="{FF2B5EF4-FFF2-40B4-BE49-F238E27FC236}">
                  <a16:creationId xmlns:a16="http://schemas.microsoft.com/office/drawing/2014/main" id="{43FF26BD-9168-427E-ABC5-49E845D9D13E}"/>
                </a:ext>
              </a:extLst>
            </p:cNvPr>
            <p:cNvSpPr>
              <a:spLocks noChangeAspect="1" noEditPoints="1"/>
            </p:cNvSpPr>
            <p:nvPr/>
          </p:nvSpPr>
          <p:spPr bwMode="auto">
            <a:xfrm>
              <a:off x="6683252" y="5424230"/>
              <a:ext cx="352461" cy="365760"/>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monitor">
              <a:extLst>
                <a:ext uri="{FF2B5EF4-FFF2-40B4-BE49-F238E27FC236}">
                  <a16:creationId xmlns:a16="http://schemas.microsoft.com/office/drawing/2014/main" id="{420D280C-63AD-49DF-9C55-9F5E42B3E730}"/>
                </a:ext>
              </a:extLst>
            </p:cNvPr>
            <p:cNvSpPr>
              <a:spLocks noChangeAspect="1" noEditPoints="1"/>
            </p:cNvSpPr>
            <p:nvPr/>
          </p:nvSpPr>
          <p:spPr bwMode="auto">
            <a:xfrm>
              <a:off x="9574346" y="5858993"/>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65" name="monitor">
              <a:extLst>
                <a:ext uri="{FF2B5EF4-FFF2-40B4-BE49-F238E27FC236}">
                  <a16:creationId xmlns:a16="http://schemas.microsoft.com/office/drawing/2014/main" id="{C50C4951-61D3-4B95-859D-C796C3372624}"/>
                </a:ext>
              </a:extLst>
            </p:cNvPr>
            <p:cNvSpPr>
              <a:spLocks noChangeAspect="1" noEditPoints="1"/>
            </p:cNvSpPr>
            <p:nvPr/>
          </p:nvSpPr>
          <p:spPr bwMode="auto">
            <a:xfrm>
              <a:off x="9574346" y="6301877"/>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spTree>
    <p:extLst>
      <p:ext uri="{BB962C8B-B14F-4D97-AF65-F5344CB8AC3E}">
        <p14:creationId xmlns:p14="http://schemas.microsoft.com/office/powerpoint/2010/main" val="13275919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(5 of 8)</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Plan for RD Web Access</a:t>
            </a:r>
          </a:p>
          <a:p>
            <a:pPr marL="342900" indent="-342900">
              <a:buFont typeface="Wingdings" panose="05000000000000000000" pitchFamily="2" charset="2"/>
              <a:buChar char="§"/>
            </a:pPr>
            <a:r>
              <a:rPr lang="en-US" dirty="0"/>
              <a:t>RD Web Access is part of any RDS deployment</a:t>
            </a:r>
          </a:p>
          <a:p>
            <a:pPr marL="342900" indent="-342900">
              <a:buFont typeface="Wingdings" panose="05000000000000000000" pitchFamily="2" charset="2"/>
              <a:buChar char="§"/>
            </a:pPr>
            <a:r>
              <a:rPr lang="en-US" dirty="0"/>
              <a:t>Provides a web portal with available RDS resources:</a:t>
            </a:r>
          </a:p>
          <a:p>
            <a:pPr marL="909510" lvl="2" indent="-342900"/>
            <a:r>
              <a:rPr lang="en-US" dirty="0"/>
              <a:t>Personalized, shows only available RDS resources</a:t>
            </a:r>
            <a:endParaRPr lang="en-US" dirty="0">
              <a:cs typeface="Segoe UI"/>
            </a:endParaRPr>
          </a:p>
          <a:p>
            <a:pPr marL="909510" lvl="2" indent="-342900"/>
            <a:r>
              <a:rPr lang="en-US" dirty="0"/>
              <a:t>RD Web feed can integrate with the Start screen</a:t>
            </a:r>
            <a:endParaRPr lang="en-US" dirty="0">
              <a:cs typeface="Segoe UI"/>
            </a:endParaRPr>
          </a:p>
          <a:p>
            <a:pPr marL="909510" lvl="2" indent="-342900"/>
            <a:r>
              <a:rPr lang="en-US" dirty="0"/>
              <a:t>Clients can launch connections from a portal</a:t>
            </a:r>
            <a:endParaRPr lang="en-US" dirty="0">
              <a:cs typeface="Segoe UI"/>
            </a:endParaRPr>
          </a:p>
          <a:p>
            <a:pPr marL="342900" indent="-342900">
              <a:buFont typeface="Wingdings" panose="05000000000000000000" pitchFamily="2" charset="2"/>
              <a:buChar char="§"/>
            </a:pPr>
            <a:r>
              <a:rPr lang="en-US" dirty="0"/>
              <a:t>RD Web Access requires secure (HTTPS) connections: </a:t>
            </a:r>
          </a:p>
          <a:p>
            <a:pPr marL="909510" lvl="2" indent="-342900"/>
            <a:r>
              <a:rPr lang="en-US" dirty="0"/>
              <a:t>SSL certificate can be self-issued (for testing only)</a:t>
            </a:r>
            <a:endParaRPr lang="en-US" dirty="0">
              <a:cs typeface="Segoe UI"/>
            </a:endParaRPr>
          </a:p>
          <a:p>
            <a:pPr marL="909510" lvl="2" indent="-342900"/>
            <a:r>
              <a:rPr lang="en-US" dirty="0"/>
              <a:t>Internal CA or non-Microsoft SSL certificate should be used</a:t>
            </a:r>
            <a:endParaRPr lang="en-US" dirty="0">
              <a:cs typeface="Segoe UI"/>
            </a:endParaRPr>
          </a:p>
          <a:p>
            <a:pPr marL="342900" indent="-342900">
              <a:buFont typeface="Wingdings" panose="05000000000000000000" pitchFamily="2" charset="2"/>
              <a:buChar char="§"/>
            </a:pPr>
            <a:r>
              <a:rPr lang="en-US" dirty="0"/>
              <a:t>Use multiple servers and NLB for high availability</a:t>
            </a:r>
            <a:endParaRPr lang="en-US" dirty="0">
              <a:cs typeface="Segoe UI"/>
            </a:endParaRPr>
          </a:p>
        </p:txBody>
      </p:sp>
    </p:spTree>
    <p:extLst>
      <p:ext uri="{BB962C8B-B14F-4D97-AF65-F5344CB8AC3E}">
        <p14:creationId xmlns:p14="http://schemas.microsoft.com/office/powerpoint/2010/main" val="14400800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(6 of 8)</a:t>
            </a:r>
          </a:p>
        </p:txBody>
      </p:sp>
      <p:pic>
        <p:nvPicPr>
          <p:cNvPr id="3" name="Picture 2" descr="Screenshot of the RD Web portal. Two RemoteApp program icons are featured,  Paint and WordPad as well as an RDS connection named IT.">
            <a:extLst>
              <a:ext uri="{FF2B5EF4-FFF2-40B4-BE49-F238E27FC236}">
                <a16:creationId xmlns:a16="http://schemas.microsoft.com/office/drawing/2014/main" id="{1B01FF75-4F3F-4FAB-B06E-6EE16DA20621}"/>
              </a:ext>
            </a:extLst>
          </p:cNvPr>
          <p:cNvPicPr>
            <a:picLocks noChangeAspect="1"/>
          </p:cNvPicPr>
          <p:nvPr/>
        </p:nvPicPr>
        <p:blipFill>
          <a:blip r:embed="rId3"/>
          <a:stretch>
            <a:fillRect/>
          </a:stretch>
        </p:blipFill>
        <p:spPr>
          <a:xfrm>
            <a:off x="1010129" y="1982783"/>
            <a:ext cx="10416216" cy="3626044"/>
          </a:xfrm>
          <a:prstGeom prst="rect">
            <a:avLst/>
          </a:prstGeom>
          <a:ln w="12700">
            <a:solidFill>
              <a:schemeClr val="tx1"/>
            </a:solidFill>
          </a:ln>
        </p:spPr>
      </p:pic>
      <p:sp>
        <p:nvSpPr>
          <p:cNvPr id="4" name="TextBox 3">
            <a:extLst>
              <a:ext uri="{FF2B5EF4-FFF2-40B4-BE49-F238E27FC236}">
                <a16:creationId xmlns:a16="http://schemas.microsoft.com/office/drawing/2014/main" id="{FC95D579-B955-4394-958C-944EFEFD28DB}"/>
              </a:ext>
            </a:extLst>
          </p:cNvPr>
          <p:cNvSpPr txBox="1"/>
          <p:nvPr/>
        </p:nvSpPr>
        <p:spPr>
          <a:xfrm>
            <a:off x="327741" y="1056376"/>
            <a:ext cx="3971304" cy="926407"/>
          </a:xfrm>
          <a:prstGeom prst="rect">
            <a:avLst/>
          </a:prstGeom>
          <a:noFill/>
        </p:spPr>
        <p:txBody>
          <a:bodyPr wrap="square" lIns="182880" tIns="146304" rIns="182880" bIns="146304" rtlCol="0">
            <a:spAutoFit/>
          </a:bodyPr>
          <a:lstStyle/>
          <a:p>
            <a:pPr>
              <a:lnSpc>
                <a:spcPct val="90000"/>
              </a:lnSpc>
              <a:spcAft>
                <a:spcPts val="600"/>
              </a:spcAft>
            </a:pPr>
            <a:endParaRPr lang="en-US" sz="2000" dirty="0"/>
          </a:p>
          <a:p>
            <a:pPr>
              <a:lnSpc>
                <a:spcPct val="90000"/>
              </a:lnSpc>
              <a:spcAft>
                <a:spcPts val="600"/>
              </a:spcAft>
            </a:pPr>
            <a:r>
              <a:rPr lang="en-US" sz="2000" dirty="0"/>
              <a:t>RD Web portal</a:t>
            </a:r>
            <a:endParaRPr lang="en-US" sz="20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420065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(7 of 8)</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Plan for preserving user state:</a:t>
            </a:r>
          </a:p>
          <a:p>
            <a:pPr marL="342900" indent="-342900">
              <a:buFont typeface="Wingdings" panose="05000000000000000000" pitchFamily="2" charset="2"/>
              <a:buChar char="§"/>
            </a:pPr>
            <a:r>
              <a:rPr lang="en-US" dirty="0"/>
              <a:t>Use user state virtualization for preserving user state</a:t>
            </a:r>
          </a:p>
          <a:p>
            <a:pPr marL="342900" indent="-342900">
              <a:buFont typeface="Wingdings" panose="05000000000000000000" pitchFamily="2" charset="2"/>
              <a:buChar char="§"/>
            </a:pPr>
            <a:r>
              <a:rPr lang="en-US" dirty="0"/>
              <a:t>Roaming user profiles and Folder Redirection makes the same user state on any domain computer possible</a:t>
            </a:r>
          </a:p>
          <a:p>
            <a:pPr marL="342900" indent="-342900">
              <a:buFont typeface="Wingdings" panose="05000000000000000000" pitchFamily="2" charset="2"/>
              <a:buChar char="§"/>
            </a:pPr>
            <a:r>
              <a:rPr lang="en-US" dirty="0"/>
              <a:t>When you plan user profile disks, you must:</a:t>
            </a:r>
          </a:p>
          <a:p>
            <a:pPr marL="909510" lvl="2" indent="-342900"/>
            <a:r>
              <a:rPr lang="en-US" dirty="0"/>
              <a:t>Store a user profile in a separate</a:t>
            </a:r>
            <a:r>
              <a:rPr lang="en-US" b="1" dirty="0"/>
              <a:t> .</a:t>
            </a:r>
            <a:r>
              <a:rPr lang="en-US" b="1" dirty="0" err="1"/>
              <a:t>vhdx</a:t>
            </a:r>
            <a:r>
              <a:rPr lang="en-US" dirty="0"/>
              <a:t> file</a:t>
            </a:r>
            <a:endParaRPr lang="en-US" dirty="0">
              <a:cs typeface="Segoe UI"/>
            </a:endParaRPr>
          </a:p>
          <a:p>
            <a:pPr marL="909510" lvl="2" indent="-342900"/>
            <a:r>
              <a:rPr lang="en-US" dirty="0"/>
              <a:t>Create a separate </a:t>
            </a:r>
            <a:r>
              <a:rPr lang="en-US" b="1" dirty="0"/>
              <a:t>.</a:t>
            </a:r>
            <a:r>
              <a:rPr lang="en-US" b="1" dirty="0" err="1"/>
              <a:t>vhdx</a:t>
            </a:r>
            <a:r>
              <a:rPr lang="en-US" dirty="0"/>
              <a:t> file for each user</a:t>
            </a:r>
            <a:endParaRPr lang="en-US" dirty="0">
              <a:cs typeface="Segoe UI"/>
            </a:endParaRPr>
          </a:p>
          <a:p>
            <a:pPr marL="909510" lvl="2" indent="-342900"/>
            <a:r>
              <a:rPr lang="en-US" dirty="0"/>
              <a:t>Configure which profile folders are included or excluded</a:t>
            </a:r>
            <a:endParaRPr lang="en-US" dirty="0">
              <a:cs typeface="Segoe UI"/>
            </a:endParaRPr>
          </a:p>
          <a:p>
            <a:pPr marL="909510" lvl="2" indent="-342900"/>
            <a:r>
              <a:rPr lang="en-US" dirty="0"/>
              <a:t>Store user profile disks on a network share</a:t>
            </a:r>
            <a:endParaRPr lang="en-US" dirty="0">
              <a:cs typeface="Segoe UI"/>
            </a:endParaRPr>
          </a:p>
          <a:p>
            <a:pPr marL="909510" lvl="2" indent="-342900"/>
            <a:r>
              <a:rPr lang="en-US" dirty="0"/>
              <a:t>User profile disks are only available to collections</a:t>
            </a:r>
            <a:endParaRPr lang="en-US" dirty="0">
              <a:cs typeface="Segoe UI"/>
            </a:endParaRPr>
          </a:p>
          <a:p>
            <a:pPr marL="909510" lvl="2" indent="-342900"/>
            <a:r>
              <a:rPr lang="en-US" dirty="0"/>
              <a:t>User profile disks cannot be shared between collections</a:t>
            </a:r>
            <a:endParaRPr lang="en-US" dirty="0">
              <a:cs typeface="Segoe UI"/>
            </a:endParaRPr>
          </a:p>
          <a:p>
            <a:pPr marL="342900" indent="-342900">
              <a:buFont typeface="Wingdings" panose="05000000000000000000" pitchFamily="2" charset="2"/>
              <a:buChar char="§"/>
            </a:pPr>
            <a:r>
              <a:rPr lang="en-US" dirty="0"/>
              <a:t>Ensure that enough storage is available for user state</a:t>
            </a:r>
          </a:p>
        </p:txBody>
      </p:sp>
    </p:spTree>
    <p:extLst>
      <p:ext uri="{BB962C8B-B14F-4D97-AF65-F5344CB8AC3E}">
        <p14:creationId xmlns:p14="http://schemas.microsoft.com/office/powerpoint/2010/main" val="16734958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RDS deployment (8 of 8)</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Infrastructure testing prior to rollout:</a:t>
            </a:r>
          </a:p>
          <a:p>
            <a:pPr marL="342900" indent="-342900">
              <a:buFont typeface="Wingdings" panose="05000000000000000000" pitchFamily="2" charset="2"/>
              <a:buChar char="§"/>
            </a:pPr>
            <a:r>
              <a:rPr lang="en-US" dirty="0"/>
              <a:t>Testing is critical for successful RDS deployment</a:t>
            </a:r>
          </a:p>
          <a:p>
            <a:pPr marL="342900" indent="-342900">
              <a:buFont typeface="Wingdings" panose="05000000000000000000" pitchFamily="2" charset="2"/>
              <a:buChar char="§"/>
            </a:pPr>
            <a:r>
              <a:rPr lang="en-US" dirty="0"/>
              <a:t>During testing consider the following questions:</a:t>
            </a:r>
            <a:endParaRPr lang="en-US" dirty="0">
              <a:cs typeface="Segoe UI"/>
            </a:endParaRPr>
          </a:p>
          <a:p>
            <a:pPr marL="909510" lvl="2" indent="-342900"/>
            <a:r>
              <a:rPr lang="en-US" dirty="0"/>
              <a:t>Did the testing environment meet expectations?</a:t>
            </a:r>
            <a:endParaRPr lang="en-US" dirty="0">
              <a:cs typeface="Segoe UI"/>
            </a:endParaRPr>
          </a:p>
          <a:p>
            <a:pPr marL="909510" lvl="2" indent="-342900"/>
            <a:r>
              <a:rPr lang="en-US" dirty="0"/>
              <a:t>Can users transparently access the RDS deployment?</a:t>
            </a:r>
            <a:endParaRPr lang="en-US" dirty="0">
              <a:cs typeface="Segoe UI"/>
            </a:endParaRPr>
          </a:p>
          <a:p>
            <a:pPr marL="909510" lvl="2" indent="-342900"/>
            <a:r>
              <a:rPr lang="en-US" dirty="0"/>
              <a:t>Did the application consume system resources as expected?</a:t>
            </a:r>
            <a:endParaRPr lang="en-US" dirty="0">
              <a:cs typeface="Segoe UI"/>
            </a:endParaRPr>
          </a:p>
          <a:p>
            <a:pPr marL="909510" lvl="2" indent="-342900"/>
            <a:r>
              <a:rPr lang="en-US" dirty="0"/>
              <a:t>Are all user environment scenarios being tested?</a:t>
            </a:r>
            <a:endParaRPr lang="en-US" dirty="0">
              <a:cs typeface="Segoe UI"/>
            </a:endParaRPr>
          </a:p>
          <a:p>
            <a:pPr marL="909510" lvl="2" indent="-342900"/>
            <a:r>
              <a:rPr lang="en-US" dirty="0"/>
              <a:t>Is infrastructure hardware running as expected?</a:t>
            </a:r>
            <a:endParaRPr lang="en-US" dirty="0">
              <a:cs typeface="Segoe UI"/>
            </a:endParaRPr>
          </a:p>
          <a:p>
            <a:pPr marL="909510" lvl="2" indent="-342900"/>
            <a:r>
              <a:rPr lang="en-US" dirty="0"/>
              <a:t>Is RDS responsive, and can it support the expected users?</a:t>
            </a:r>
            <a:endParaRPr lang="en-US" dirty="0">
              <a:cs typeface="Segoe UI"/>
            </a:endParaRPr>
          </a:p>
          <a:p>
            <a:pPr marL="909510" lvl="2" indent="-342900"/>
            <a:r>
              <a:rPr lang="en-US" dirty="0"/>
              <a:t>Were there any unexpected changes during testing?</a:t>
            </a:r>
            <a:endParaRPr lang="en-US" dirty="0">
              <a:cs typeface="Segoe UI"/>
            </a:endParaRPr>
          </a:p>
          <a:p>
            <a:pPr marL="342900" indent="-342900">
              <a:buFont typeface="Wingdings" panose="05000000000000000000" pitchFamily="2" charset="2"/>
              <a:buChar char="§"/>
            </a:pPr>
            <a:r>
              <a:rPr lang="en-US" dirty="0"/>
              <a:t>Errors are much easier to resolve during testing than during deployment</a:t>
            </a:r>
          </a:p>
        </p:txBody>
      </p:sp>
    </p:spTree>
    <p:extLst>
      <p:ext uri="{BB962C8B-B14F-4D97-AF65-F5344CB8AC3E}">
        <p14:creationId xmlns:p14="http://schemas.microsoft.com/office/powerpoint/2010/main" val="36445546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9: RDS in Windows Server</a:t>
            </a:r>
            <a:br>
              <a:rPr lang="en-US" dirty="0"/>
            </a:br>
            <a:endParaRPr lang="en-US" dirty="0"/>
          </a:p>
        </p:txBody>
      </p:sp>
    </p:spTree>
    <p:extLst>
      <p:ext uri="{BB962C8B-B14F-4D97-AF65-F5344CB8AC3E}">
        <p14:creationId xmlns:p14="http://schemas.microsoft.com/office/powerpoint/2010/main" val="37209383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Access RDS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pPr marL="342900" indent="-342900">
              <a:buFont typeface="Wingdings" panose="05000000000000000000" pitchFamily="2" charset="2"/>
              <a:buChar char="§"/>
            </a:pPr>
            <a:r>
              <a:rPr lang="en-US" dirty="0"/>
              <a:t>RD Web Access portal lists available RDS resources:</a:t>
            </a:r>
          </a:p>
          <a:p>
            <a:pPr marL="633095" lvl="1" indent="-342900"/>
            <a:r>
              <a:rPr lang="en-US" dirty="0"/>
              <a:t>Connection is initiated in RDC</a:t>
            </a:r>
            <a:endParaRPr lang="en-US" dirty="0">
              <a:cs typeface="Segoe UI"/>
            </a:endParaRPr>
          </a:p>
          <a:p>
            <a:pPr marL="633095" lvl="1" indent="-342900"/>
            <a:r>
              <a:rPr lang="en-US" dirty="0"/>
              <a:t>RD Web feed for RemoteApp and Desktop Connections </a:t>
            </a:r>
            <a:endParaRPr lang="en-US" dirty="0">
              <a:cs typeface="Segoe UI"/>
            </a:endParaRPr>
          </a:p>
          <a:p>
            <a:pPr marL="342900" indent="-342900">
              <a:buFont typeface="Wingdings" panose="05000000000000000000" pitchFamily="2" charset="2"/>
              <a:buChar char="§"/>
            </a:pPr>
            <a:r>
              <a:rPr lang="en-US" dirty="0"/>
              <a:t>RDC client connects to a full remote desktop only if it is started manually</a:t>
            </a:r>
          </a:p>
        </p:txBody>
      </p:sp>
      <p:grpSp>
        <p:nvGrpSpPr>
          <p:cNvPr id="13" name="Group 12" descr="An illustration of three RDS Components in the Server Manager after RDS has been installed. When RDS has been deployed, RemoteApp and Desktop Connections, RD Web Access and the RDC client are accessible.">
            <a:extLst>
              <a:ext uri="{FF2B5EF4-FFF2-40B4-BE49-F238E27FC236}">
                <a16:creationId xmlns:a16="http://schemas.microsoft.com/office/drawing/2014/main" id="{40A83B71-5F4A-48A3-86AB-0AF2AC9AF137}"/>
              </a:ext>
            </a:extLst>
          </p:cNvPr>
          <p:cNvGrpSpPr/>
          <p:nvPr/>
        </p:nvGrpSpPr>
        <p:grpSpPr>
          <a:xfrm>
            <a:off x="1739994" y="3277509"/>
            <a:ext cx="8493635" cy="3645564"/>
            <a:chOff x="1739994" y="3277509"/>
            <a:chExt cx="8493635" cy="3645564"/>
          </a:xfrm>
        </p:grpSpPr>
        <p:pic>
          <p:nvPicPr>
            <p:cNvPr id="4" name="Picture 3"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EBFA084D-C59A-4E9F-8401-E25EADFA2D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94" y="4137493"/>
              <a:ext cx="2593460" cy="1788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AutoShape 11"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7F83DCC7-673D-433A-8444-AA91BE884AAA}"/>
                </a:ext>
              </a:extLst>
            </p:cNvPr>
            <p:cNvSpPr>
              <a:spLocks noChangeArrowheads="1"/>
            </p:cNvSpPr>
            <p:nvPr/>
          </p:nvSpPr>
          <p:spPr bwMode="auto">
            <a:xfrm>
              <a:off x="8321863" y="5895180"/>
              <a:ext cx="1650478" cy="326279"/>
            </a:xfrm>
            <a:prstGeom prst="roundRect">
              <a:avLst>
                <a:gd name="adj" fmla="val 4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45720" tIns="27432" rIns="4572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en-US" altLang="en-US" sz="1600" dirty="0">
                  <a:latin typeface="+mn-lt"/>
                </a:rPr>
                <a:t>RD Web Access</a:t>
              </a:r>
            </a:p>
          </p:txBody>
        </p:sp>
        <p:sp>
          <p:nvSpPr>
            <p:cNvPr id="6" name="AutoShape 11"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6BBCC139-5B14-4665-B00F-DABEE4C6BC3D}"/>
                </a:ext>
              </a:extLst>
            </p:cNvPr>
            <p:cNvSpPr>
              <a:spLocks noChangeArrowheads="1"/>
            </p:cNvSpPr>
            <p:nvPr/>
          </p:nvSpPr>
          <p:spPr bwMode="auto">
            <a:xfrm>
              <a:off x="6144652" y="6565421"/>
              <a:ext cx="1459191" cy="357652"/>
            </a:xfrm>
            <a:prstGeom prst="roundRect">
              <a:avLst>
                <a:gd name="adj" fmla="val 4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45720" tIns="27432" rIns="4572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sl-SI" altLang="en-US" dirty="0">
                  <a:latin typeface="+mn-lt"/>
                  <a:cs typeface="Segoe UI" panose="020B0502040204020203" pitchFamily="34" charset="0"/>
                </a:rPr>
                <a:t>R</a:t>
              </a:r>
              <a:r>
                <a:rPr lang="en-US" altLang="en-US" dirty="0">
                  <a:latin typeface="+mn-lt"/>
                  <a:cs typeface="Segoe UI" panose="020B0502040204020203" pitchFamily="34" charset="0"/>
                </a:rPr>
                <a:t>DC client</a:t>
              </a:r>
            </a:p>
          </p:txBody>
        </p:sp>
        <p:sp>
          <p:nvSpPr>
            <p:cNvPr id="7" name="AutoShape 11"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D0543665-A29D-406B-9F14-E1FAD66C50EF}"/>
                </a:ext>
              </a:extLst>
            </p:cNvPr>
            <p:cNvSpPr>
              <a:spLocks noChangeArrowheads="1"/>
            </p:cNvSpPr>
            <p:nvPr/>
          </p:nvSpPr>
          <p:spPr bwMode="auto">
            <a:xfrm>
              <a:off x="8809462" y="3324462"/>
              <a:ext cx="1424167" cy="828865"/>
            </a:xfrm>
            <a:prstGeom prst="roundRect">
              <a:avLst>
                <a:gd name="adj" fmla="val 4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45720" tIns="27432" rIns="4572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sl-SI" altLang="en-US" sz="1600" dirty="0">
                  <a:latin typeface="+mn-lt"/>
                </a:rPr>
                <a:t>RemoteApp and Desktop Connections</a:t>
              </a:r>
              <a:endParaRPr lang="en-US" altLang="en-US" sz="1600" dirty="0">
                <a:latin typeface="+mn-lt"/>
              </a:endParaRPr>
            </a:p>
          </p:txBody>
        </p:sp>
        <p:sp>
          <p:nvSpPr>
            <p:cNvPr id="8" name="TextBox 52"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4926D114-DF33-478C-9FF7-DB18D3C64768}"/>
                </a:ext>
              </a:extLst>
            </p:cNvPr>
            <p:cNvSpPr txBox="1"/>
            <p:nvPr/>
          </p:nvSpPr>
          <p:spPr bwMode="auto">
            <a:xfrm>
              <a:off x="1951463" y="5992130"/>
              <a:ext cx="2522383" cy="369332"/>
            </a:xfrm>
            <a:prstGeom prst="rect">
              <a:avLst/>
            </a:prstGeom>
            <a:no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kern="0" dirty="0">
                  <a:solidFill>
                    <a:sysClr val="windowText" lastClr="000000"/>
                  </a:solidFill>
                  <a:latin typeface="+mn-lt"/>
                  <a:cs typeface="Arial" pitchFamily="34" charset="0"/>
                </a:rPr>
                <a:t>RDS deployment</a:t>
              </a:r>
            </a:p>
          </p:txBody>
        </p:sp>
        <p:sp>
          <p:nvSpPr>
            <p:cNvPr id="9" name="Arc 20"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8D1B8B33-6314-4D50-A004-D61E368C6435}"/>
                </a:ext>
              </a:extLst>
            </p:cNvPr>
            <p:cNvSpPr>
              <a:spLocks/>
            </p:cNvSpPr>
            <p:nvPr/>
          </p:nvSpPr>
          <p:spPr bwMode="auto">
            <a:xfrm rot="20914129" flipV="1">
              <a:off x="4021999" y="3495175"/>
              <a:ext cx="2948019" cy="1179513"/>
            </a:xfrm>
            <a:custGeom>
              <a:avLst/>
              <a:gdLst>
                <a:gd name="T0" fmla="*/ 0 w 19134"/>
                <a:gd name="T1" fmla="*/ 0 h 21600"/>
                <a:gd name="T2" fmla="*/ 0 w 19134"/>
                <a:gd name="T3" fmla="*/ 0 h 21600"/>
                <a:gd name="T4" fmla="*/ 0 w 19134"/>
                <a:gd name="T5" fmla="*/ 0 h 21600"/>
                <a:gd name="T6" fmla="*/ 0 60000 65536"/>
                <a:gd name="T7" fmla="*/ 0 60000 65536"/>
                <a:gd name="T8" fmla="*/ 0 60000 65536"/>
                <a:gd name="T9" fmla="*/ 0 w 19134"/>
                <a:gd name="T10" fmla="*/ 0 h 21600"/>
                <a:gd name="T11" fmla="*/ 19134 w 19134"/>
                <a:gd name="T12" fmla="*/ 21600 h 21600"/>
              </a:gdLst>
              <a:ahLst/>
              <a:cxnLst>
                <a:cxn ang="T6">
                  <a:pos x="T0" y="T1"/>
                </a:cxn>
                <a:cxn ang="T7">
                  <a:pos x="T2" y="T3"/>
                </a:cxn>
                <a:cxn ang="T8">
                  <a:pos x="T4" y="T5"/>
                </a:cxn>
              </a:cxnLst>
              <a:rect l="T9" t="T10" r="T11" b="T12"/>
              <a:pathLst>
                <a:path w="19134" h="21600" fill="none" extrusionOk="0">
                  <a:moveTo>
                    <a:pt x="-1" y="280"/>
                  </a:moveTo>
                  <a:cubicBezTo>
                    <a:pt x="1147" y="93"/>
                    <a:pt x="2308" y="-1"/>
                    <a:pt x="3472" y="0"/>
                  </a:cubicBezTo>
                  <a:cubicBezTo>
                    <a:pt x="9393" y="0"/>
                    <a:pt x="15055" y="2431"/>
                    <a:pt x="19133" y="6725"/>
                  </a:cubicBezTo>
                </a:path>
                <a:path w="19134" h="21600" stroke="0" extrusionOk="0">
                  <a:moveTo>
                    <a:pt x="-1" y="280"/>
                  </a:moveTo>
                  <a:cubicBezTo>
                    <a:pt x="1147" y="93"/>
                    <a:pt x="2308" y="-1"/>
                    <a:pt x="3472" y="0"/>
                  </a:cubicBezTo>
                  <a:cubicBezTo>
                    <a:pt x="9393" y="0"/>
                    <a:pt x="15055" y="2431"/>
                    <a:pt x="19133" y="6725"/>
                  </a:cubicBezTo>
                  <a:lnTo>
                    <a:pt x="3472" y="21600"/>
                  </a:lnTo>
                  <a:lnTo>
                    <a:pt x="-1" y="280"/>
                  </a:lnTo>
                  <a:close/>
                </a:path>
              </a:pathLst>
            </a:custGeom>
            <a:noFill/>
            <a:ln w="38100" cap="rnd">
              <a:solidFill>
                <a:srgbClr val="CC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p>
          </p:txBody>
        </p:sp>
        <p:sp>
          <p:nvSpPr>
            <p:cNvPr id="10" name="Arc 21"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29839844-969B-41D7-A7DB-574E849AC971}"/>
                </a:ext>
              </a:extLst>
            </p:cNvPr>
            <p:cNvSpPr>
              <a:spLocks/>
            </p:cNvSpPr>
            <p:nvPr/>
          </p:nvSpPr>
          <p:spPr bwMode="auto">
            <a:xfrm rot="1542931" flipV="1">
              <a:off x="4037919" y="5510930"/>
              <a:ext cx="2098675" cy="506083"/>
            </a:xfrm>
            <a:custGeom>
              <a:avLst/>
              <a:gdLst>
                <a:gd name="T0" fmla="*/ 0 w 31888"/>
                <a:gd name="T1" fmla="*/ 0 h 21600"/>
                <a:gd name="T2" fmla="*/ 0 w 31888"/>
                <a:gd name="T3" fmla="*/ 0 h 21600"/>
                <a:gd name="T4" fmla="*/ 0 w 31888"/>
                <a:gd name="T5" fmla="*/ 0 h 21600"/>
                <a:gd name="T6" fmla="*/ 0 60000 65536"/>
                <a:gd name="T7" fmla="*/ 0 60000 65536"/>
                <a:gd name="T8" fmla="*/ 0 60000 65536"/>
                <a:gd name="T9" fmla="*/ 0 w 31888"/>
                <a:gd name="T10" fmla="*/ 0 h 21600"/>
                <a:gd name="T11" fmla="*/ 31888 w 31888"/>
                <a:gd name="T12" fmla="*/ 21600 h 21600"/>
              </a:gdLst>
              <a:ahLst/>
              <a:cxnLst>
                <a:cxn ang="T6">
                  <a:pos x="T0" y="T1"/>
                </a:cxn>
                <a:cxn ang="T7">
                  <a:pos x="T2" y="T3"/>
                </a:cxn>
                <a:cxn ang="T8">
                  <a:pos x="T4" y="T5"/>
                </a:cxn>
              </a:cxnLst>
              <a:rect l="T9" t="T10" r="T11" b="T12"/>
              <a:pathLst>
                <a:path w="31888" h="21600" fill="none" extrusionOk="0">
                  <a:moveTo>
                    <a:pt x="0" y="6050"/>
                  </a:moveTo>
                  <a:cubicBezTo>
                    <a:pt x="4025" y="2168"/>
                    <a:pt x="9399" y="-1"/>
                    <a:pt x="14992" y="0"/>
                  </a:cubicBezTo>
                  <a:cubicBezTo>
                    <a:pt x="21570" y="0"/>
                    <a:pt x="27789" y="2997"/>
                    <a:pt x="31887" y="8143"/>
                  </a:cubicBezTo>
                </a:path>
                <a:path w="31888" h="21600" stroke="0" extrusionOk="0">
                  <a:moveTo>
                    <a:pt x="0" y="6050"/>
                  </a:moveTo>
                  <a:cubicBezTo>
                    <a:pt x="4025" y="2168"/>
                    <a:pt x="9399" y="-1"/>
                    <a:pt x="14992" y="0"/>
                  </a:cubicBezTo>
                  <a:cubicBezTo>
                    <a:pt x="21570" y="0"/>
                    <a:pt x="27789" y="2997"/>
                    <a:pt x="31887" y="8143"/>
                  </a:cubicBezTo>
                  <a:lnTo>
                    <a:pt x="14992" y="21600"/>
                  </a:lnTo>
                  <a:lnTo>
                    <a:pt x="0" y="6050"/>
                  </a:lnTo>
                  <a:close/>
                </a:path>
              </a:pathLst>
            </a:custGeom>
            <a:noFill/>
            <a:ln w="38100" cap="rnd">
              <a:solidFill>
                <a:srgbClr val="CC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p>
          </p:txBody>
        </p:sp>
        <p:sp>
          <p:nvSpPr>
            <p:cNvPr id="11" name="Arc 22"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C9266215-86E0-432F-9E0C-AF54F2B59F1F}"/>
                </a:ext>
              </a:extLst>
            </p:cNvPr>
            <p:cNvSpPr>
              <a:spLocks/>
            </p:cNvSpPr>
            <p:nvPr/>
          </p:nvSpPr>
          <p:spPr bwMode="auto">
            <a:xfrm rot="21424659">
              <a:off x="4134621" y="4943638"/>
              <a:ext cx="4085543" cy="539915"/>
            </a:xfrm>
            <a:custGeom>
              <a:avLst/>
              <a:gdLst>
                <a:gd name="T0" fmla="*/ 0 w 28776"/>
                <a:gd name="T1" fmla="*/ 0 h 21600"/>
                <a:gd name="T2" fmla="*/ 0 w 28776"/>
                <a:gd name="T3" fmla="*/ 0 h 21600"/>
                <a:gd name="T4" fmla="*/ 0 w 28776"/>
                <a:gd name="T5" fmla="*/ 0 h 21600"/>
                <a:gd name="T6" fmla="*/ 0 60000 65536"/>
                <a:gd name="T7" fmla="*/ 0 60000 65536"/>
                <a:gd name="T8" fmla="*/ 0 60000 65536"/>
                <a:gd name="T9" fmla="*/ 0 w 28776"/>
                <a:gd name="T10" fmla="*/ 0 h 21600"/>
                <a:gd name="T11" fmla="*/ 28776 w 28776"/>
                <a:gd name="T12" fmla="*/ 21600 h 21600"/>
              </a:gdLst>
              <a:ahLst/>
              <a:cxnLst>
                <a:cxn ang="T6">
                  <a:pos x="T0" y="T1"/>
                </a:cxn>
                <a:cxn ang="T7">
                  <a:pos x="T2" y="T3"/>
                </a:cxn>
                <a:cxn ang="T8">
                  <a:pos x="T4" y="T5"/>
                </a:cxn>
              </a:cxnLst>
              <a:rect l="T9" t="T10" r="T11" b="T12"/>
              <a:pathLst>
                <a:path w="28776" h="21600" fill="none" extrusionOk="0">
                  <a:moveTo>
                    <a:pt x="0" y="3898"/>
                  </a:moveTo>
                  <a:cubicBezTo>
                    <a:pt x="3629" y="1360"/>
                    <a:pt x="7950" y="-1"/>
                    <a:pt x="12378" y="0"/>
                  </a:cubicBezTo>
                  <a:cubicBezTo>
                    <a:pt x="18682" y="0"/>
                    <a:pt x="24672" y="2754"/>
                    <a:pt x="28775" y="7540"/>
                  </a:cubicBezTo>
                </a:path>
                <a:path w="28776" h="21600" stroke="0" extrusionOk="0">
                  <a:moveTo>
                    <a:pt x="0" y="3898"/>
                  </a:moveTo>
                  <a:cubicBezTo>
                    <a:pt x="3629" y="1360"/>
                    <a:pt x="7950" y="-1"/>
                    <a:pt x="12378" y="0"/>
                  </a:cubicBezTo>
                  <a:cubicBezTo>
                    <a:pt x="18682" y="0"/>
                    <a:pt x="24672" y="2754"/>
                    <a:pt x="28775" y="7540"/>
                  </a:cubicBezTo>
                  <a:lnTo>
                    <a:pt x="12378" y="21600"/>
                  </a:lnTo>
                  <a:lnTo>
                    <a:pt x="0" y="3898"/>
                  </a:lnTo>
                  <a:close/>
                </a:path>
              </a:pathLst>
            </a:custGeom>
            <a:noFill/>
            <a:ln w="38100" cap="rnd">
              <a:solidFill>
                <a:srgbClr val="CC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p>
          </p:txBody>
        </p:sp>
        <p:pic>
          <p:nvPicPr>
            <p:cNvPr id="15" name="Picture 14"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62766F3C-4658-46B3-86BA-7A84AC1C1D4D}"/>
                </a:ext>
              </a:extLst>
            </p:cNvPr>
            <p:cNvPicPr>
              <a:picLocks noChangeAspect="1"/>
            </p:cNvPicPr>
            <p:nvPr/>
          </p:nvPicPr>
          <p:blipFill>
            <a:blip r:embed="rId4"/>
            <a:stretch>
              <a:fillRect/>
            </a:stretch>
          </p:blipFill>
          <p:spPr>
            <a:xfrm>
              <a:off x="7047369" y="3277509"/>
              <a:ext cx="1593002" cy="1194361"/>
            </a:xfrm>
            <a:prstGeom prst="rect">
              <a:avLst/>
            </a:prstGeom>
          </p:spPr>
        </p:pic>
        <p:pic>
          <p:nvPicPr>
            <p:cNvPr id="16" name="Picture 15"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E96BCCEC-4361-43AD-AF93-E587603AC7B2}"/>
                </a:ext>
              </a:extLst>
            </p:cNvPr>
            <p:cNvPicPr>
              <a:picLocks noChangeAspect="1"/>
            </p:cNvPicPr>
            <p:nvPr/>
          </p:nvPicPr>
          <p:blipFill>
            <a:blip r:embed="rId5"/>
            <a:stretch>
              <a:fillRect/>
            </a:stretch>
          </p:blipFill>
          <p:spPr>
            <a:xfrm>
              <a:off x="8254113" y="4658518"/>
              <a:ext cx="1792537" cy="1194362"/>
            </a:xfrm>
            <a:prstGeom prst="rect">
              <a:avLst/>
            </a:prstGeom>
            <a:ln w="12700">
              <a:solidFill>
                <a:schemeClr val="tx1"/>
              </a:solidFill>
            </a:ln>
          </p:spPr>
        </p:pic>
        <p:pic>
          <p:nvPicPr>
            <p:cNvPr id="12" name="Picture 11" descr="This slides contains four seperate screen shots. To the right, the RDS components are depicted as seen in the Server Manager after RDS has been installed. Three arrows point from the RDS deployment screenshot to screenshots of RemoteApp and Desktop Connections, RD Web Access and the RDC client.">
              <a:extLst>
                <a:ext uri="{FF2B5EF4-FFF2-40B4-BE49-F238E27FC236}">
                  <a16:creationId xmlns:a16="http://schemas.microsoft.com/office/drawing/2014/main" id="{82D4BF79-C9AA-4E07-B849-393A49915A20}"/>
                </a:ext>
              </a:extLst>
            </p:cNvPr>
            <p:cNvPicPr>
              <a:picLocks noChangeAspect="1"/>
            </p:cNvPicPr>
            <p:nvPr/>
          </p:nvPicPr>
          <p:blipFill>
            <a:blip r:embed="rId6"/>
            <a:stretch>
              <a:fillRect/>
            </a:stretch>
          </p:blipFill>
          <p:spPr>
            <a:xfrm>
              <a:off x="6023368" y="5328800"/>
              <a:ext cx="1701757" cy="1279240"/>
            </a:xfrm>
            <a:prstGeom prst="rect">
              <a:avLst/>
            </a:prstGeom>
          </p:spPr>
        </p:pic>
      </p:grpSp>
    </p:spTree>
    <p:extLst>
      <p:ext uri="{BB962C8B-B14F-4D97-AF65-F5344CB8AC3E}">
        <p14:creationId xmlns:p14="http://schemas.microsoft.com/office/powerpoint/2010/main" val="30420705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Access RDS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What Is RemoteApp and Desktop Connections? </a:t>
            </a:r>
          </a:p>
          <a:p>
            <a:pPr marL="342900" indent="-342900">
              <a:buFont typeface="Wingdings" panose="05000000000000000000" pitchFamily="2" charset="2"/>
              <a:buChar char="§"/>
            </a:pPr>
            <a:r>
              <a:rPr lang="en-US" dirty="0"/>
              <a:t>Adds available RDS resources on the </a:t>
            </a:r>
            <a:r>
              <a:rPr lang="en-US" b="1" dirty="0"/>
              <a:t>Start </a:t>
            </a:r>
            <a:r>
              <a:rPr lang="en-US" dirty="0"/>
              <a:t>screen</a:t>
            </a:r>
          </a:p>
          <a:p>
            <a:pPr marL="342900" indent="-342900">
              <a:buFont typeface="Wingdings" panose="05000000000000000000" pitchFamily="2" charset="2"/>
              <a:buChar char="§"/>
            </a:pPr>
            <a:r>
              <a:rPr lang="en-US" dirty="0"/>
              <a:t>Can be configured manually or by Group Policy</a:t>
            </a:r>
          </a:p>
          <a:p>
            <a:pPr marL="342900" indent="-342900">
              <a:buFont typeface="Wingdings" panose="05000000000000000000" pitchFamily="2" charset="2"/>
              <a:buChar char="§"/>
            </a:pPr>
            <a:r>
              <a:rPr lang="en-US" dirty="0"/>
              <a:t>Connection specified by URL or email address</a:t>
            </a:r>
          </a:p>
          <a:p>
            <a:pPr marL="342900" indent="-342900">
              <a:buFont typeface="Wingdings" panose="05000000000000000000" pitchFamily="2" charset="2"/>
              <a:buChar char="§"/>
            </a:pPr>
            <a:r>
              <a:rPr lang="en-US" dirty="0"/>
              <a:t>Uses RD Web Access feed from RD Web Access:</a:t>
            </a:r>
          </a:p>
          <a:p>
            <a:pPr marL="909510" lvl="2" indent="-342900"/>
            <a:r>
              <a:rPr lang="en-US" dirty="0"/>
              <a:t>RD Web Access server must have a trusted certificate</a:t>
            </a:r>
            <a:endParaRPr lang="en-US" dirty="0">
              <a:cs typeface="Segoe UI"/>
            </a:endParaRPr>
          </a:p>
          <a:p>
            <a:pPr marL="342900" indent="-342900">
              <a:buFont typeface="Wingdings" panose="05000000000000000000" pitchFamily="2" charset="2"/>
              <a:buChar char="§"/>
            </a:pPr>
            <a:r>
              <a:rPr lang="en-US" dirty="0"/>
              <a:t>Benefits:</a:t>
            </a:r>
          </a:p>
          <a:p>
            <a:pPr marL="909510" lvl="2" indent="-342900"/>
            <a:r>
              <a:rPr lang="en-US" dirty="0"/>
              <a:t>Only RDS resources that the user can access are added</a:t>
            </a:r>
            <a:endParaRPr lang="en-US" dirty="0">
              <a:cs typeface="Segoe UI"/>
            </a:endParaRPr>
          </a:p>
          <a:p>
            <a:pPr marL="909510" lvl="2" indent="-342900"/>
            <a:r>
              <a:rPr lang="en-US" dirty="0"/>
              <a:t>List of available RDS resources updates automatically</a:t>
            </a:r>
            <a:endParaRPr lang="en-US" dirty="0">
              <a:cs typeface="Segoe UI"/>
            </a:endParaRPr>
          </a:p>
          <a:p>
            <a:pPr marL="909510" lvl="2" indent="-342900"/>
            <a:r>
              <a:rPr lang="en-US" dirty="0"/>
              <a:t>File type associations apply to RemoteApp programs</a:t>
            </a:r>
            <a:endParaRPr lang="en-US" dirty="0">
              <a:cs typeface="Segoe UI"/>
            </a:endParaRPr>
          </a:p>
          <a:p>
            <a:pPr marL="909510" lvl="2" indent="-342900"/>
            <a:r>
              <a:rPr lang="en-US" dirty="0"/>
              <a:t>Search works with RDS resources</a:t>
            </a:r>
            <a:endParaRPr lang="en-US" dirty="0">
              <a:cs typeface="Segoe UI"/>
            </a:endParaRPr>
          </a:p>
          <a:p>
            <a:pPr marL="909510" lvl="2" indent="-342900"/>
            <a:r>
              <a:rPr lang="en-US" dirty="0"/>
              <a:t>Can be added regardless of domain membership</a:t>
            </a:r>
            <a:endParaRPr lang="en-US" dirty="0">
              <a:cs typeface="Segoe UI"/>
            </a:endParaRPr>
          </a:p>
        </p:txBody>
      </p:sp>
    </p:spTree>
    <p:extLst>
      <p:ext uri="{BB962C8B-B14F-4D97-AF65-F5344CB8AC3E}">
        <p14:creationId xmlns:p14="http://schemas.microsoft.com/office/powerpoint/2010/main" val="22920703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Remote Desktop Gateway (1 of 3)</a:t>
            </a:r>
          </a:p>
        </p:txBody>
      </p:sp>
      <p:sp>
        <p:nvSpPr>
          <p:cNvPr id="3" name="Text Placeholder 2">
            <a:extLst>
              <a:ext uri="{FF2B5EF4-FFF2-40B4-BE49-F238E27FC236}">
                <a16:creationId xmlns:a16="http://schemas.microsoft.com/office/drawing/2014/main" id="{53D62296-3874-44C6-A939-1CDEB6CCCAC9}"/>
              </a:ext>
              <a:ext uri="{C183D7F6-B498-43B3-948B-1728B52AA6E4}">
                <adec:decorative xmlns:adec="http://schemas.microsoft.com/office/drawing/2017/decorative" val="1"/>
              </a:ext>
            </a:extLst>
          </p:cNvPr>
          <p:cNvSpPr>
            <a:spLocks noGrp="1"/>
          </p:cNvSpPr>
          <p:nvPr>
            <p:ph idx="4294967295"/>
          </p:nvPr>
        </p:nvSpPr>
        <p:spPr>
          <a:xfrm>
            <a:off x="2912444" y="1396348"/>
            <a:ext cx="6261315" cy="374014"/>
          </a:xfrm>
        </p:spPr>
        <p:txBody>
          <a:bodyPr/>
          <a:lstStyle/>
          <a:p>
            <a:r>
              <a:rPr lang="en-US" dirty="0"/>
              <a:t>Remote users can connect to an RDS deployment from a public network through RD Gateway</a:t>
            </a:r>
          </a:p>
          <a:p>
            <a:pPr marL="342900" indent="-342900">
              <a:buFont typeface="Arial" panose="020B0604020202020204" pitchFamily="34" charset="0"/>
              <a:buChar char="•"/>
            </a:pPr>
            <a:endParaRPr lang="en-US" dirty="0"/>
          </a:p>
        </p:txBody>
      </p:sp>
      <p:grpSp>
        <p:nvGrpSpPr>
          <p:cNvPr id="93" name="Group 92" descr="Illustration of how clients can connect through Remote Desktop Gateway to a RDS deployment from a public network. Clients use the Hypertext Transfer Protocol Secure  protocol over port 443 to connect to RD Gateway. RD Gateway authenticates clients by connecting to the Active Directory Domain Services.">
            <a:extLst>
              <a:ext uri="{FF2B5EF4-FFF2-40B4-BE49-F238E27FC236}">
                <a16:creationId xmlns:a16="http://schemas.microsoft.com/office/drawing/2014/main" id="{718E3FA3-2466-4130-9979-54651C981C40}"/>
              </a:ext>
              <a:ext uri="{C183D7F6-B498-43B3-948B-1728B52AA6E4}">
                <adec:decorative xmlns:adec="http://schemas.microsoft.com/office/drawing/2017/decorative" val="0"/>
              </a:ext>
            </a:extLst>
          </p:cNvPr>
          <p:cNvGrpSpPr/>
          <p:nvPr/>
        </p:nvGrpSpPr>
        <p:grpSpPr>
          <a:xfrm>
            <a:off x="1588238" y="1281268"/>
            <a:ext cx="9215247" cy="5716677"/>
            <a:chOff x="1588238" y="1281268"/>
            <a:chExt cx="9215247" cy="5716677"/>
          </a:xfrm>
        </p:grpSpPr>
        <p:sp>
          <p:nvSpPr>
            <p:cNvPr id="5" name="Straight Connector 4">
              <a:extLst>
                <a:ext uri="{FF2B5EF4-FFF2-40B4-BE49-F238E27FC236}">
                  <a16:creationId xmlns:a16="http://schemas.microsoft.com/office/drawing/2014/main" id="{A8400DFC-6686-4641-B929-D72F766F49BB}"/>
                </a:ext>
              </a:extLst>
            </p:cNvPr>
            <p:cNvSpPr>
              <a:spLocks noChangeShapeType="1"/>
            </p:cNvSpPr>
            <p:nvPr/>
          </p:nvSpPr>
          <p:spPr bwMode="auto">
            <a:xfrm flipV="1">
              <a:off x="7222134" y="4369208"/>
              <a:ext cx="1175509" cy="776"/>
            </a:xfrm>
            <a:prstGeom prst="line">
              <a:avLst/>
            </a:prstGeom>
            <a:noFill/>
            <a:ln w="63500" algn="ctr">
              <a:solidFill>
                <a:schemeClr val="bg2">
                  <a:lumMod val="75000"/>
                </a:schemeClr>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Freeform 5">
              <a:extLst>
                <a:ext uri="{FF2B5EF4-FFF2-40B4-BE49-F238E27FC236}">
                  <a16:creationId xmlns:a16="http://schemas.microsoft.com/office/drawing/2014/main" id="{0FA475C4-436F-4F8A-8E9F-E253996ED02C}"/>
                </a:ext>
              </a:extLst>
            </p:cNvPr>
            <p:cNvSpPr>
              <a:spLocks/>
            </p:cNvSpPr>
            <p:nvPr/>
          </p:nvSpPr>
          <p:spPr bwMode="auto">
            <a:xfrm>
              <a:off x="6043102" y="4948106"/>
              <a:ext cx="1122486" cy="757794"/>
            </a:xfrm>
            <a:custGeom>
              <a:avLst/>
              <a:gdLst/>
              <a:ahLst/>
              <a:cxnLst>
                <a:cxn ang="0">
                  <a:pos x="0" y="0"/>
                </a:cxn>
                <a:cxn ang="0">
                  <a:pos x="12" y="956"/>
                </a:cxn>
                <a:cxn ang="0">
                  <a:pos x="703" y="956"/>
                </a:cxn>
              </a:cxnLst>
              <a:rect l="0" t="0" r="r" b="b"/>
              <a:pathLst>
                <a:path w="703" h="956">
                  <a:moveTo>
                    <a:pt x="0" y="0"/>
                  </a:moveTo>
                  <a:lnTo>
                    <a:pt x="12" y="956"/>
                  </a:lnTo>
                  <a:lnTo>
                    <a:pt x="703" y="956"/>
                  </a:lnTo>
                </a:path>
              </a:pathLst>
            </a:custGeom>
            <a:noFill/>
            <a:ln w="57150" cap="flat" cmpd="sng">
              <a:solidFill>
                <a:schemeClr val="tx1"/>
              </a:solidFill>
              <a:prstDash val="solid"/>
              <a:round/>
              <a:headEnd type="none" w="med" len="med"/>
              <a:tailEnd type="none" w="med" len="me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lnSpc>
                  <a:spcPct val="85000"/>
                </a:lnSpc>
                <a:spcBef>
                  <a:spcPct val="20000"/>
                </a:spcBef>
                <a:spcAft>
                  <a:spcPct val="0"/>
                </a:spcAft>
                <a:defRPr/>
              </a:pPr>
              <a:endParaRPr lang="en-US" b="1" dirty="0">
                <a:solidFill>
                  <a:srgbClr val="000000"/>
                </a:solidFill>
                <a:effectLst>
                  <a:outerShdw blurRad="38100" dist="38100" dir="2700000" algn="tl">
                    <a:srgbClr val="000000"/>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7" name="Straight Connector 6">
              <a:extLst>
                <a:ext uri="{FF2B5EF4-FFF2-40B4-BE49-F238E27FC236}">
                  <a16:creationId xmlns:a16="http://schemas.microsoft.com/office/drawing/2014/main" id="{E1F06687-BEC0-4EDE-9627-CE9DEFE28757}"/>
                </a:ext>
              </a:extLst>
            </p:cNvPr>
            <p:cNvSpPr>
              <a:spLocks noChangeShapeType="1"/>
            </p:cNvSpPr>
            <p:nvPr/>
          </p:nvSpPr>
          <p:spPr bwMode="auto">
            <a:xfrm flipV="1">
              <a:off x="5147228" y="4370261"/>
              <a:ext cx="335085" cy="1"/>
            </a:xfrm>
            <a:prstGeom prst="line">
              <a:avLst/>
            </a:prstGeom>
            <a:noFill/>
            <a:ln w="63500" algn="ctr">
              <a:solidFill>
                <a:schemeClr val="bg1">
                  <a:lumMod val="75000"/>
                </a:schemeClr>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Straight Connector 7">
              <a:extLst>
                <a:ext uri="{FF2B5EF4-FFF2-40B4-BE49-F238E27FC236}">
                  <a16:creationId xmlns:a16="http://schemas.microsoft.com/office/drawing/2014/main" id="{C1A9558A-5245-4C64-A7B0-6FD06F7CDF6F}"/>
                </a:ext>
              </a:extLst>
            </p:cNvPr>
            <p:cNvSpPr>
              <a:spLocks noChangeShapeType="1"/>
            </p:cNvSpPr>
            <p:nvPr/>
          </p:nvSpPr>
          <p:spPr bwMode="auto">
            <a:xfrm rot="16200000" flipV="1">
              <a:off x="3020477" y="4658184"/>
              <a:ext cx="3521786" cy="15979"/>
            </a:xfrm>
            <a:prstGeom prst="line">
              <a:avLst/>
            </a:prstGeom>
            <a:noFill/>
            <a:ln w="38100" algn="ctr">
              <a:solidFill>
                <a:srgbClr val="FFFFFF">
                  <a:lumMod val="75000"/>
                </a:srgbClr>
              </a:solid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Straight Connector 8">
              <a:extLst>
                <a:ext uri="{FF2B5EF4-FFF2-40B4-BE49-F238E27FC236}">
                  <a16:creationId xmlns:a16="http://schemas.microsoft.com/office/drawing/2014/main" id="{36183725-BF52-48E7-9A17-CC7DC1F8FAF8}"/>
                </a:ext>
              </a:extLst>
            </p:cNvPr>
            <p:cNvSpPr>
              <a:spLocks noChangeShapeType="1"/>
            </p:cNvSpPr>
            <p:nvPr/>
          </p:nvSpPr>
          <p:spPr bwMode="auto">
            <a:xfrm flipV="1">
              <a:off x="7214124" y="2729068"/>
              <a:ext cx="1872331" cy="1320107"/>
            </a:xfrm>
            <a:prstGeom prst="line">
              <a:avLst/>
            </a:prstGeom>
            <a:noFill/>
            <a:ln w="63500" algn="ctr">
              <a:solidFill>
                <a:schemeClr val="bg2">
                  <a:lumMod val="75000"/>
                </a:schemeClr>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Straight Connector 9">
              <a:extLst>
                <a:ext uri="{FF2B5EF4-FFF2-40B4-BE49-F238E27FC236}">
                  <a16:creationId xmlns:a16="http://schemas.microsoft.com/office/drawing/2014/main" id="{D3CE4312-BB4B-4D2C-BE60-81FD0D8C9334}"/>
                </a:ext>
              </a:extLst>
            </p:cNvPr>
            <p:cNvSpPr>
              <a:spLocks noChangeShapeType="1"/>
            </p:cNvSpPr>
            <p:nvPr/>
          </p:nvSpPr>
          <p:spPr bwMode="auto">
            <a:xfrm>
              <a:off x="7214124" y="4628072"/>
              <a:ext cx="1872331" cy="1327083"/>
            </a:xfrm>
            <a:prstGeom prst="line">
              <a:avLst/>
            </a:prstGeom>
            <a:noFill/>
            <a:ln w="63500" algn="ctr">
              <a:solidFill>
                <a:schemeClr val="bg2">
                  <a:lumMod val="75000"/>
                </a:schemeClr>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1" name="Rectangle 929814">
              <a:extLst>
                <a:ext uri="{FF2B5EF4-FFF2-40B4-BE49-F238E27FC236}">
                  <a16:creationId xmlns:a16="http://schemas.microsoft.com/office/drawing/2014/main" id="{5D40CFA4-78A1-4736-BE1E-FFDC7EF50A56}"/>
                </a:ext>
              </a:extLst>
            </p:cNvPr>
            <p:cNvPicPr>
              <a:picLocks noChangeArrowheads="1"/>
            </p:cNvPicPr>
            <p:nvPr/>
          </p:nvPicPr>
          <p:blipFill>
            <a:blip r:embed="rId3" cstate="print">
              <a:biLevel thresh="75000"/>
              <a:extLst>
                <a:ext uri="{28A0092B-C50C-407E-A947-70E740481C1C}">
                  <a14:useLocalDpi xmlns:a14="http://schemas.microsoft.com/office/drawing/2010/main" val="0"/>
                </a:ext>
              </a:extLst>
            </a:blip>
            <a:srcRect b="-64137"/>
            <a:stretch>
              <a:fillRect/>
            </a:stretch>
          </p:blipFill>
          <p:spPr bwMode="auto">
            <a:xfrm rot="10814897" flipV="1">
              <a:off x="2204415" y="4310390"/>
              <a:ext cx="731103" cy="25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A80563DD-BCB4-42EC-B842-6655ABE3528E}"/>
                </a:ext>
              </a:extLst>
            </p:cNvPr>
            <p:cNvSpPr>
              <a:spLocks noChangeArrowheads="1"/>
            </p:cNvSpPr>
            <p:nvPr/>
          </p:nvSpPr>
          <p:spPr bwMode="auto">
            <a:xfrm>
              <a:off x="4887836" y="2897834"/>
              <a:ext cx="2180769" cy="369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080808"/>
                  </a:solidFill>
                  <a:effectLst/>
                  <a:uLnTx/>
                  <a:uFillTx/>
                  <a:latin typeface="Segoe UI" panose="020B0502040204020203" pitchFamily="34" charset="0"/>
                  <a:ea typeface="Segoe UI" panose="020B0502040204020203" pitchFamily="34" charset="0"/>
                  <a:cs typeface="Segoe UI" panose="020B0502040204020203" pitchFamily="34" charset="0"/>
                </a:rPr>
                <a:t>Strips off HTTPS</a:t>
              </a:r>
            </a:p>
          </p:txBody>
        </p:sp>
        <p:sp>
          <p:nvSpPr>
            <p:cNvPr id="16" name="Rectangle 15">
              <a:extLst>
                <a:ext uri="{FF2B5EF4-FFF2-40B4-BE49-F238E27FC236}">
                  <a16:creationId xmlns:a16="http://schemas.microsoft.com/office/drawing/2014/main" id="{BC1F4681-EFC2-469A-BD61-164420F47944}"/>
                </a:ext>
              </a:extLst>
            </p:cNvPr>
            <p:cNvSpPr>
              <a:spLocks noChangeArrowheads="1"/>
            </p:cNvSpPr>
            <p:nvPr/>
          </p:nvSpPr>
          <p:spPr bwMode="auto">
            <a:xfrm>
              <a:off x="6826308" y="2890107"/>
              <a:ext cx="14215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080808"/>
                  </a:solidFill>
                  <a:effectLst/>
                  <a:uLnTx/>
                  <a:uFillTx/>
                  <a:latin typeface="Segoe UI" panose="020B0502040204020203" pitchFamily="34" charset="0"/>
                  <a:ea typeface="Segoe UI" panose="020B0502040204020203" pitchFamily="34" charset="0"/>
                  <a:cs typeface="Segoe UI" panose="020B0502040204020203" pitchFamily="34" charset="0"/>
                </a:rPr>
                <a:t>Passes RDP traffic to RDS</a:t>
              </a:r>
            </a:p>
          </p:txBody>
        </p:sp>
        <p:sp>
          <p:nvSpPr>
            <p:cNvPr id="17" name="Freeform 16">
              <a:extLst>
                <a:ext uri="{FF2B5EF4-FFF2-40B4-BE49-F238E27FC236}">
                  <a16:creationId xmlns:a16="http://schemas.microsoft.com/office/drawing/2014/main" id="{3A0BAE3F-262A-45DA-8119-568AE1AB13B7}"/>
                </a:ext>
              </a:extLst>
            </p:cNvPr>
            <p:cNvSpPr>
              <a:spLocks/>
            </p:cNvSpPr>
            <p:nvPr/>
          </p:nvSpPr>
          <p:spPr bwMode="auto">
            <a:xfrm>
              <a:off x="5865167" y="4948105"/>
              <a:ext cx="1847172" cy="1132538"/>
            </a:xfrm>
            <a:custGeom>
              <a:avLst/>
              <a:gdLst/>
              <a:ahLst/>
              <a:cxnLst>
                <a:cxn ang="0">
                  <a:pos x="0" y="0"/>
                </a:cxn>
                <a:cxn ang="0">
                  <a:pos x="8" y="1429"/>
                </a:cxn>
                <a:cxn ang="0">
                  <a:pos x="691" y="1429"/>
                </a:cxn>
              </a:cxnLst>
              <a:rect l="0" t="0" r="r" b="b"/>
              <a:pathLst>
                <a:path w="691" h="1429">
                  <a:moveTo>
                    <a:pt x="0" y="0"/>
                  </a:moveTo>
                  <a:lnTo>
                    <a:pt x="8" y="1429"/>
                  </a:lnTo>
                  <a:lnTo>
                    <a:pt x="691" y="1429"/>
                  </a:lnTo>
                </a:path>
              </a:pathLst>
            </a:custGeom>
            <a:noFill/>
            <a:ln w="57150" cap="flat" cmpd="sng">
              <a:solidFill>
                <a:schemeClr val="tx1"/>
              </a:solidFill>
              <a:prstDash val="solid"/>
              <a:round/>
              <a:headEnd type="none" w="med" len="med"/>
              <a:tailEnd type="none" w="med" len="me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lnSpc>
                  <a:spcPct val="85000"/>
                </a:lnSpc>
                <a:spcBef>
                  <a:spcPct val="20000"/>
                </a:spcBef>
                <a:spcAft>
                  <a:spcPct val="0"/>
                </a:spcAft>
                <a:defRPr/>
              </a:pPr>
              <a:endParaRPr lang="en-US" b="1" dirty="0">
                <a:solidFill>
                  <a:srgbClr val="000000"/>
                </a:solidFill>
                <a:effectLst>
                  <a:outerShdw blurRad="38100" dist="38100" dir="2700000" algn="tl">
                    <a:srgbClr val="000000"/>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8" name="Straight Connector 17">
              <a:extLst>
                <a:ext uri="{FF2B5EF4-FFF2-40B4-BE49-F238E27FC236}">
                  <a16:creationId xmlns:a16="http://schemas.microsoft.com/office/drawing/2014/main" id="{8BDF42A4-845B-45FA-BC8D-3533AC35E219}"/>
                </a:ext>
              </a:extLst>
            </p:cNvPr>
            <p:cNvSpPr>
              <a:spLocks noChangeShapeType="1"/>
            </p:cNvSpPr>
            <p:nvPr/>
          </p:nvSpPr>
          <p:spPr bwMode="auto">
            <a:xfrm rot="16200000" flipV="1">
              <a:off x="5079265" y="4628803"/>
              <a:ext cx="3494088" cy="18468"/>
            </a:xfrm>
            <a:prstGeom prst="line">
              <a:avLst/>
            </a:prstGeom>
            <a:noFill/>
            <a:ln w="38100" algn="ctr">
              <a:solidFill>
                <a:srgbClr val="FFFFFF">
                  <a:lumMod val="75000"/>
                </a:srgbClr>
              </a:solid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83">
              <a:extLst>
                <a:ext uri="{FF2B5EF4-FFF2-40B4-BE49-F238E27FC236}">
                  <a16:creationId xmlns:a16="http://schemas.microsoft.com/office/drawing/2014/main" id="{908E4809-4D20-4303-912F-6BD1D6B33FE7}"/>
                </a:ext>
              </a:extLst>
            </p:cNvPr>
            <p:cNvSpPr txBox="1">
              <a:spLocks noChangeArrowheads="1"/>
            </p:cNvSpPr>
            <p:nvPr/>
          </p:nvSpPr>
          <p:spPr bwMode="auto">
            <a:xfrm>
              <a:off x="3967112" y="3486768"/>
              <a:ext cx="1553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HTTPS / 443</a:t>
              </a:r>
            </a:p>
          </p:txBody>
        </p:sp>
        <p:sp>
          <p:nvSpPr>
            <p:cNvPr id="20" name="AutoShape 95">
              <a:extLst>
                <a:ext uri="{FF2B5EF4-FFF2-40B4-BE49-F238E27FC236}">
                  <a16:creationId xmlns:a16="http://schemas.microsoft.com/office/drawing/2014/main" id="{5B9D9ADA-AF39-4F2D-A6DB-67BD03E76119}"/>
                </a:ext>
              </a:extLst>
            </p:cNvPr>
            <p:cNvSpPr>
              <a:spLocks noChangeArrowheads="1"/>
            </p:cNvSpPr>
            <p:nvPr/>
          </p:nvSpPr>
          <p:spPr bwMode="auto">
            <a:xfrm>
              <a:off x="2028149" y="3500364"/>
              <a:ext cx="842963" cy="258763"/>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90000"/>
                </a:lnSpc>
                <a:spcBef>
                  <a:spcPct val="40000"/>
                </a:spcBef>
                <a:spcAft>
                  <a:spcPct val="0"/>
                </a:spcAft>
                <a:buClrTx/>
                <a:buSzTx/>
                <a:buFontTx/>
                <a:buNone/>
                <a:tabLst/>
                <a:defRPr/>
              </a:pPr>
              <a:r>
                <a:rPr kumimoji="0" lang="en-GB" altLang="en-US"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Home</a:t>
              </a:r>
              <a:endParaRPr kumimoji="0" lang="en-US" altLang="en-US"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 name="AutoShape 96">
              <a:extLst>
                <a:ext uri="{FF2B5EF4-FFF2-40B4-BE49-F238E27FC236}">
                  <a16:creationId xmlns:a16="http://schemas.microsoft.com/office/drawing/2014/main" id="{F41F6993-0C2D-4C0E-A5CF-BA7295ACAE78}"/>
                </a:ext>
              </a:extLst>
            </p:cNvPr>
            <p:cNvSpPr>
              <a:spLocks noChangeArrowheads="1"/>
            </p:cNvSpPr>
            <p:nvPr/>
          </p:nvSpPr>
          <p:spPr bwMode="auto">
            <a:xfrm>
              <a:off x="1588238" y="4741445"/>
              <a:ext cx="842963" cy="258763"/>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90000"/>
                </a:lnSpc>
                <a:spcBef>
                  <a:spcPct val="40000"/>
                </a:spcBef>
                <a:spcAft>
                  <a:spcPct val="0"/>
                </a:spcAft>
                <a:buClrTx/>
                <a:buSzTx/>
                <a:buFontTx/>
                <a:buNone/>
                <a:tabLst/>
                <a:defRPr/>
              </a:pPr>
              <a:r>
                <a:rPr kumimoji="0" lang="en-GB" altLang="en-US"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Hotel</a:t>
              </a:r>
              <a:endParaRPr kumimoji="0" lang="en-US" altLang="en-US"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 name="AutoShape 97">
              <a:extLst>
                <a:ext uri="{FF2B5EF4-FFF2-40B4-BE49-F238E27FC236}">
                  <a16:creationId xmlns:a16="http://schemas.microsoft.com/office/drawing/2014/main" id="{5E389AD0-E2D5-45C1-9C03-AD54275640F7}"/>
                </a:ext>
              </a:extLst>
            </p:cNvPr>
            <p:cNvSpPr>
              <a:spLocks noChangeArrowheads="1"/>
            </p:cNvSpPr>
            <p:nvPr/>
          </p:nvSpPr>
          <p:spPr bwMode="auto">
            <a:xfrm>
              <a:off x="2397989" y="6314683"/>
              <a:ext cx="1749425" cy="260350"/>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90000"/>
                </a:lnSpc>
                <a:spcBef>
                  <a:spcPct val="40000"/>
                </a:spcBef>
                <a:spcAft>
                  <a:spcPct val="0"/>
                </a:spcAft>
                <a:buClrTx/>
                <a:buSzTx/>
                <a:buFontTx/>
                <a:buNone/>
                <a:tabLst/>
                <a:defRPr/>
              </a:pPr>
              <a:r>
                <a:rPr kumimoji="0" lang="en-GB" altLang="en-US"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Partner or client</a:t>
              </a:r>
              <a:endParaRPr kumimoji="0" lang="en-US" altLang="en-US"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Text Placeholder 2">
              <a:extLst>
                <a:ext uri="{FF2B5EF4-FFF2-40B4-BE49-F238E27FC236}">
                  <a16:creationId xmlns:a16="http://schemas.microsoft.com/office/drawing/2014/main" id="{523C04A2-5622-4BD3-A849-93295A9C76DD}"/>
                </a:ext>
              </a:extLst>
            </p:cNvPr>
            <p:cNvSpPr txBox="1">
              <a:spLocks/>
            </p:cNvSpPr>
            <p:nvPr/>
          </p:nvSpPr>
          <p:spPr>
            <a:xfrm>
              <a:off x="1761893" y="1281268"/>
              <a:ext cx="8305800" cy="8382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Font typeface="Arial" pitchFamily="34" charset="0"/>
                <a:buNone/>
              </a:pPr>
              <a:endParaRPr lang="en-US" sz="2400" b="0" kern="0" dirty="0"/>
            </a:p>
          </p:txBody>
        </p:sp>
        <p:sp>
          <p:nvSpPr>
            <p:cNvPr id="24" name="Rectangle 23">
              <a:extLst>
                <a:ext uri="{FF2B5EF4-FFF2-40B4-BE49-F238E27FC236}">
                  <a16:creationId xmlns:a16="http://schemas.microsoft.com/office/drawing/2014/main" id="{2E35B35D-0FF7-4ECD-B299-A83B5956CAA1}"/>
                </a:ext>
              </a:extLst>
            </p:cNvPr>
            <p:cNvSpPr/>
            <p:nvPr/>
          </p:nvSpPr>
          <p:spPr>
            <a:xfrm>
              <a:off x="2461317" y="2238833"/>
              <a:ext cx="1828800" cy="369332"/>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Public network</a:t>
              </a:r>
            </a:p>
          </p:txBody>
        </p:sp>
        <p:sp>
          <p:nvSpPr>
            <p:cNvPr id="25" name="Rectangle 24">
              <a:extLst>
                <a:ext uri="{FF2B5EF4-FFF2-40B4-BE49-F238E27FC236}">
                  <a16:creationId xmlns:a16="http://schemas.microsoft.com/office/drawing/2014/main" id="{9BFB717C-B936-4D0D-BDFA-1A9BE25D3178}"/>
                </a:ext>
              </a:extLst>
            </p:cNvPr>
            <p:cNvSpPr/>
            <p:nvPr/>
          </p:nvSpPr>
          <p:spPr>
            <a:xfrm>
              <a:off x="6826308" y="2232672"/>
              <a:ext cx="2209800" cy="369332"/>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Internal network</a:t>
              </a:r>
            </a:p>
          </p:txBody>
        </p:sp>
        <p:sp>
          <p:nvSpPr>
            <p:cNvPr id="33" name="Rectangle 32">
              <a:extLst>
                <a:ext uri="{FF2B5EF4-FFF2-40B4-BE49-F238E27FC236}">
                  <a16:creationId xmlns:a16="http://schemas.microsoft.com/office/drawing/2014/main" id="{28743D9C-D1FB-4CB8-B34B-E10CE548625B}"/>
                </a:ext>
              </a:extLst>
            </p:cNvPr>
            <p:cNvSpPr/>
            <p:nvPr/>
          </p:nvSpPr>
          <p:spPr>
            <a:xfrm>
              <a:off x="8680667" y="3226117"/>
              <a:ext cx="2122818" cy="338554"/>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sz="1600" dirty="0">
                  <a:solidFill>
                    <a:prstClr val="black"/>
                  </a:solidFill>
                  <a:latin typeface="Segoe UI" panose="020B0502040204020203" pitchFamily="34" charset="0"/>
                  <a:ea typeface="Segoe UI" panose="020B0502040204020203" pitchFamily="34" charset="0"/>
                  <a:cs typeface="Segoe UI" panose="020B0502040204020203" pitchFamily="34" charset="0"/>
                </a:rPr>
                <a:t>RD Session Host</a:t>
              </a:r>
            </a:p>
          </p:txBody>
        </p:sp>
        <p:sp>
          <p:nvSpPr>
            <p:cNvPr id="35" name="Rectangle 34">
              <a:extLst>
                <a:ext uri="{FF2B5EF4-FFF2-40B4-BE49-F238E27FC236}">
                  <a16:creationId xmlns:a16="http://schemas.microsoft.com/office/drawing/2014/main" id="{0442ADFA-DB34-413C-B2C0-0F5940A9FE77}"/>
                </a:ext>
              </a:extLst>
            </p:cNvPr>
            <p:cNvSpPr/>
            <p:nvPr/>
          </p:nvSpPr>
          <p:spPr>
            <a:xfrm>
              <a:off x="8548236" y="6413170"/>
              <a:ext cx="1584841" cy="584775"/>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sz="1600" b="0" dirty="0">
                  <a:solidFill>
                    <a:prstClr val="black"/>
                  </a:solidFill>
                  <a:latin typeface="Segoe UI" panose="020B0502040204020203" pitchFamily="34" charset="0"/>
                  <a:ea typeface="Segoe UI" panose="020B0502040204020203" pitchFamily="34" charset="0"/>
                  <a:cs typeface="Segoe UI" panose="020B0502040204020203" pitchFamily="34" charset="0"/>
                </a:rPr>
                <a:t>Other RDP hosts</a:t>
              </a:r>
            </a:p>
          </p:txBody>
        </p:sp>
        <p:sp>
          <p:nvSpPr>
            <p:cNvPr id="40" name="Rectangle 39">
              <a:extLst>
                <a:ext uri="{FF2B5EF4-FFF2-40B4-BE49-F238E27FC236}">
                  <a16:creationId xmlns:a16="http://schemas.microsoft.com/office/drawing/2014/main" id="{67448CDE-5509-4559-A4B4-399F766E691B}"/>
                </a:ext>
              </a:extLst>
            </p:cNvPr>
            <p:cNvSpPr/>
            <p:nvPr/>
          </p:nvSpPr>
          <p:spPr>
            <a:xfrm>
              <a:off x="5196619" y="4637741"/>
              <a:ext cx="1501437" cy="369332"/>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RD Gateway</a:t>
              </a:r>
            </a:p>
          </p:txBody>
        </p:sp>
        <p:sp>
          <p:nvSpPr>
            <p:cNvPr id="42" name="Rectangle 41">
              <a:extLst>
                <a:ext uri="{FF2B5EF4-FFF2-40B4-BE49-F238E27FC236}">
                  <a16:creationId xmlns:a16="http://schemas.microsoft.com/office/drawing/2014/main" id="{162930FD-2642-4732-946C-C17C7C86D7B1}"/>
                </a:ext>
              </a:extLst>
            </p:cNvPr>
            <p:cNvSpPr/>
            <p:nvPr/>
          </p:nvSpPr>
          <p:spPr>
            <a:xfrm>
              <a:off x="7710104" y="6575033"/>
              <a:ext cx="880370" cy="369332"/>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AD DS</a:t>
              </a:r>
            </a:p>
          </p:txBody>
        </p:sp>
        <p:sp>
          <p:nvSpPr>
            <p:cNvPr id="44" name="Rectangle 43">
              <a:extLst>
                <a:ext uri="{FF2B5EF4-FFF2-40B4-BE49-F238E27FC236}">
                  <a16:creationId xmlns:a16="http://schemas.microsoft.com/office/drawing/2014/main" id="{8B97109F-B4A9-4999-BB04-608662EB3F21}"/>
                </a:ext>
              </a:extLst>
            </p:cNvPr>
            <p:cNvSpPr/>
            <p:nvPr/>
          </p:nvSpPr>
          <p:spPr>
            <a:xfrm>
              <a:off x="7024365" y="4878768"/>
              <a:ext cx="638316" cy="369332"/>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NPS</a:t>
              </a:r>
            </a:p>
          </p:txBody>
        </p:sp>
      </p:grpSp>
      <p:sp>
        <p:nvSpPr>
          <p:cNvPr id="64" name="globe_4">
            <a:extLst>
              <a:ext uri="{FF2B5EF4-FFF2-40B4-BE49-F238E27FC236}">
                <a16:creationId xmlns:a16="http://schemas.microsoft.com/office/drawing/2014/main" id="{E5052D61-F606-407D-BB5C-276F85032368}"/>
              </a:ext>
              <a:ext uri="{C183D7F6-B498-43B3-948B-1728B52AA6E4}">
                <adec:decorative xmlns:adec="http://schemas.microsoft.com/office/drawing/2017/decorative" val="1"/>
              </a:ext>
            </a:extLst>
          </p:cNvPr>
          <p:cNvSpPr>
            <a:spLocks noChangeAspect="1" noEditPoints="1"/>
          </p:cNvSpPr>
          <p:nvPr/>
        </p:nvSpPr>
        <p:spPr bwMode="auto">
          <a:xfrm>
            <a:off x="2916020" y="3776794"/>
            <a:ext cx="1097287" cy="1101018"/>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PC1_E977">
            <a:extLst>
              <a:ext uri="{FF2B5EF4-FFF2-40B4-BE49-F238E27FC236}">
                <a16:creationId xmlns:a16="http://schemas.microsoft.com/office/drawing/2014/main" id="{1A04C988-4B94-4E42-A98A-848EE9F3B6D4}"/>
              </a:ext>
              <a:ext uri="{C183D7F6-B498-43B3-948B-1728B52AA6E4}">
                <adec:decorative xmlns:adec="http://schemas.microsoft.com/office/drawing/2017/decorative" val="1"/>
              </a:ext>
            </a:extLst>
          </p:cNvPr>
          <p:cNvSpPr>
            <a:spLocks noChangeAspect="1" noEditPoints="1"/>
          </p:cNvSpPr>
          <p:nvPr/>
        </p:nvSpPr>
        <p:spPr bwMode="auto">
          <a:xfrm>
            <a:off x="1829742" y="5488579"/>
            <a:ext cx="956602" cy="765581"/>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67" name="PC1_E977">
            <a:extLst>
              <a:ext uri="{FF2B5EF4-FFF2-40B4-BE49-F238E27FC236}">
                <a16:creationId xmlns:a16="http://schemas.microsoft.com/office/drawing/2014/main" id="{E4E4DDDE-7C45-4910-81CA-106EBA9E4982}"/>
              </a:ext>
              <a:ext uri="{C183D7F6-B498-43B3-948B-1728B52AA6E4}">
                <adec:decorative xmlns:adec="http://schemas.microsoft.com/office/drawing/2017/decorative" val="1"/>
              </a:ext>
            </a:extLst>
          </p:cNvPr>
          <p:cNvSpPr>
            <a:spLocks noChangeAspect="1" noEditPoints="1"/>
          </p:cNvSpPr>
          <p:nvPr/>
        </p:nvSpPr>
        <p:spPr bwMode="auto">
          <a:xfrm>
            <a:off x="1990338" y="2672808"/>
            <a:ext cx="956602" cy="765581"/>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pic>
        <p:nvPicPr>
          <p:cNvPr id="65" name="Picture 2">
            <a:extLst>
              <a:ext uri="{FF2B5EF4-FFF2-40B4-BE49-F238E27FC236}">
                <a16:creationId xmlns:a16="http://schemas.microsoft.com/office/drawing/2014/main" id="{D1226E31-C3E3-4597-9630-9DD8AD3BDCE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897" y="4021496"/>
            <a:ext cx="778330" cy="622003"/>
          </a:xfrm>
          <a:prstGeom prst="rect">
            <a:avLst/>
          </a:prstGeom>
          <a:noFill/>
          <a:extLst>
            <a:ext uri="{909E8E84-426E-40DD-AFC4-6F175D3DCCD1}">
              <a14:hiddenFill xmlns:a14="http://schemas.microsoft.com/office/drawing/2010/main">
                <a:solidFill>
                  <a:srgbClr val="FFFFFF"/>
                </a:solidFill>
              </a14:hiddenFill>
            </a:ext>
          </a:extLst>
        </p:spPr>
      </p:pic>
      <p:sp>
        <p:nvSpPr>
          <p:cNvPr id="68" name="Laptop_E770">
            <a:extLst>
              <a:ext uri="{FF2B5EF4-FFF2-40B4-BE49-F238E27FC236}">
                <a16:creationId xmlns:a16="http://schemas.microsoft.com/office/drawing/2014/main" id="{7074A048-613D-4BD9-8119-8DE8612FAD01}"/>
              </a:ext>
              <a:ext uri="{C183D7F6-B498-43B3-948B-1728B52AA6E4}">
                <adec:decorative xmlns:adec="http://schemas.microsoft.com/office/drawing/2017/decorative" val="1"/>
              </a:ext>
            </a:extLst>
          </p:cNvPr>
          <p:cNvSpPr>
            <a:spLocks noChangeAspect="1" noEditPoints="1"/>
          </p:cNvSpPr>
          <p:nvPr/>
        </p:nvSpPr>
        <p:spPr bwMode="auto">
          <a:xfrm>
            <a:off x="1524580" y="4149255"/>
            <a:ext cx="828485" cy="552829"/>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69" name="Laptop_E770">
            <a:extLst>
              <a:ext uri="{FF2B5EF4-FFF2-40B4-BE49-F238E27FC236}">
                <a16:creationId xmlns:a16="http://schemas.microsoft.com/office/drawing/2014/main" id="{DA5C28AD-D819-4DCB-B24B-4AB63072E785}"/>
              </a:ext>
              <a:ext uri="{C183D7F6-B498-43B3-948B-1728B52AA6E4}">
                <adec:decorative xmlns:adec="http://schemas.microsoft.com/office/drawing/2017/decorative" val="1"/>
              </a:ext>
            </a:extLst>
          </p:cNvPr>
          <p:cNvSpPr>
            <a:spLocks noChangeAspect="1" noEditPoints="1"/>
          </p:cNvSpPr>
          <p:nvPr/>
        </p:nvSpPr>
        <p:spPr bwMode="auto">
          <a:xfrm>
            <a:off x="3701414" y="5713257"/>
            <a:ext cx="828485" cy="552829"/>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70" name="Wifi_E701">
            <a:extLst>
              <a:ext uri="{FF2B5EF4-FFF2-40B4-BE49-F238E27FC236}">
                <a16:creationId xmlns:a16="http://schemas.microsoft.com/office/drawing/2014/main" id="{3A81B365-94BC-4639-AB03-81C006129FA0}"/>
              </a:ext>
              <a:ext uri="{C183D7F6-B498-43B3-948B-1728B52AA6E4}">
                <adec:decorative xmlns:adec="http://schemas.microsoft.com/office/drawing/2017/decorative" val="1"/>
              </a:ext>
            </a:extLst>
          </p:cNvPr>
          <p:cNvSpPr>
            <a:spLocks noChangeAspect="1" noEditPoints="1"/>
          </p:cNvSpPr>
          <p:nvPr/>
        </p:nvSpPr>
        <p:spPr bwMode="auto">
          <a:xfrm>
            <a:off x="4147414" y="5236989"/>
            <a:ext cx="468688" cy="468911"/>
          </a:xfrm>
          <a:custGeom>
            <a:avLst/>
            <a:gdLst>
              <a:gd name="T0" fmla="*/ 2506 w 2874"/>
              <a:gd name="T1" fmla="*/ 2756 h 2874"/>
              <a:gd name="T2" fmla="*/ 2256 w 2874"/>
              <a:gd name="T3" fmla="*/ 2506 h 2874"/>
              <a:gd name="T4" fmla="*/ 2506 w 2874"/>
              <a:gd name="T5" fmla="*/ 2256 h 2874"/>
              <a:gd name="T6" fmla="*/ 2756 w 2874"/>
              <a:gd name="T7" fmla="*/ 2506 h 2874"/>
              <a:gd name="T8" fmla="*/ 2506 w 2874"/>
              <a:gd name="T9" fmla="*/ 2756 h 2874"/>
              <a:gd name="T10" fmla="*/ 2874 w 2874"/>
              <a:gd name="T11" fmla="*/ 1504 h 2874"/>
              <a:gd name="T12" fmla="*/ 1504 w 2874"/>
              <a:gd name="T13" fmla="*/ 2874 h 2874"/>
              <a:gd name="T14" fmla="*/ 2874 w 2874"/>
              <a:gd name="T15" fmla="*/ 744 h 2874"/>
              <a:gd name="T16" fmla="*/ 744 w 2874"/>
              <a:gd name="T17" fmla="*/ 2874 h 2874"/>
              <a:gd name="T18" fmla="*/ 2874 w 2874"/>
              <a:gd name="T19" fmla="*/ 0 h 2874"/>
              <a:gd name="T20" fmla="*/ 0 w 2874"/>
              <a:gd name="T21" fmla="*/ 2874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4" h="2874">
                <a:moveTo>
                  <a:pt x="2506" y="2756"/>
                </a:moveTo>
                <a:cubicBezTo>
                  <a:pt x="2368" y="2756"/>
                  <a:pt x="2256" y="2644"/>
                  <a:pt x="2256" y="2506"/>
                </a:cubicBezTo>
                <a:cubicBezTo>
                  <a:pt x="2256" y="2368"/>
                  <a:pt x="2368" y="2256"/>
                  <a:pt x="2506" y="2256"/>
                </a:cubicBezTo>
                <a:cubicBezTo>
                  <a:pt x="2644" y="2256"/>
                  <a:pt x="2756" y="2368"/>
                  <a:pt x="2756" y="2506"/>
                </a:cubicBezTo>
                <a:cubicBezTo>
                  <a:pt x="2756" y="2644"/>
                  <a:pt x="2644" y="2756"/>
                  <a:pt x="2506" y="2756"/>
                </a:cubicBezTo>
                <a:close/>
                <a:moveTo>
                  <a:pt x="2874" y="1504"/>
                </a:moveTo>
                <a:cubicBezTo>
                  <a:pt x="2117" y="1504"/>
                  <a:pt x="1504" y="2117"/>
                  <a:pt x="1504" y="2874"/>
                </a:cubicBezTo>
                <a:moveTo>
                  <a:pt x="2874" y="744"/>
                </a:moveTo>
                <a:cubicBezTo>
                  <a:pt x="1698" y="744"/>
                  <a:pt x="744" y="1698"/>
                  <a:pt x="744" y="2874"/>
                </a:cubicBezTo>
                <a:moveTo>
                  <a:pt x="2874" y="0"/>
                </a:moveTo>
                <a:cubicBezTo>
                  <a:pt x="1287" y="0"/>
                  <a:pt x="0" y="1287"/>
                  <a:pt x="0" y="2874"/>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pic>
        <p:nvPicPr>
          <p:cNvPr id="71" name="Picture 2">
            <a:extLst>
              <a:ext uri="{FF2B5EF4-FFF2-40B4-BE49-F238E27FC236}">
                <a16:creationId xmlns:a16="http://schemas.microsoft.com/office/drawing/2014/main" id="{9FB4DDA1-E363-45F6-9AC5-DFAEA7129ED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1720" y="4030322"/>
            <a:ext cx="778330" cy="622003"/>
          </a:xfrm>
          <a:prstGeom prst="rect">
            <a:avLst/>
          </a:prstGeom>
          <a:noFill/>
          <a:extLst>
            <a:ext uri="{909E8E84-426E-40DD-AFC4-6F175D3DCCD1}">
              <a14:hiddenFill xmlns:a14="http://schemas.microsoft.com/office/drawing/2010/main">
                <a:solidFill>
                  <a:srgbClr val="FFFFFF"/>
                </a:solidFill>
              </a14:hiddenFill>
            </a:ext>
          </a:extLst>
        </p:spPr>
      </p:pic>
      <p:sp>
        <p:nvSpPr>
          <p:cNvPr id="73" name="control_3">
            <a:extLst>
              <a:ext uri="{FF2B5EF4-FFF2-40B4-BE49-F238E27FC236}">
                <a16:creationId xmlns:a16="http://schemas.microsoft.com/office/drawing/2014/main" id="{CFD8EBB1-CA7F-4B28-A0D3-72CCAE38DD39}"/>
              </a:ext>
              <a:ext uri="{C183D7F6-B498-43B3-948B-1728B52AA6E4}">
                <adec:decorative xmlns:adec="http://schemas.microsoft.com/office/drawing/2017/decorative" val="1"/>
              </a:ext>
            </a:extLst>
          </p:cNvPr>
          <p:cNvSpPr>
            <a:spLocks noChangeAspect="1"/>
          </p:cNvSpPr>
          <p:nvPr/>
        </p:nvSpPr>
        <p:spPr bwMode="auto">
          <a:xfrm rot="16200000">
            <a:off x="8286269" y="6230189"/>
            <a:ext cx="290416" cy="365760"/>
          </a:xfrm>
          <a:custGeom>
            <a:avLst/>
            <a:gdLst>
              <a:gd name="T0" fmla="*/ 0 w 424"/>
              <a:gd name="T1" fmla="*/ 534 h 534"/>
              <a:gd name="T2" fmla="*/ 0 w 424"/>
              <a:gd name="T3" fmla="*/ 0 h 534"/>
              <a:gd name="T4" fmla="*/ 424 w 424"/>
              <a:gd name="T5" fmla="*/ 266 h 534"/>
              <a:gd name="T6" fmla="*/ 0 w 424"/>
              <a:gd name="T7" fmla="*/ 534 h 534"/>
            </a:gdLst>
            <a:ahLst/>
            <a:cxnLst>
              <a:cxn ang="0">
                <a:pos x="T0" y="T1"/>
              </a:cxn>
              <a:cxn ang="0">
                <a:pos x="T2" y="T3"/>
              </a:cxn>
              <a:cxn ang="0">
                <a:pos x="T4" y="T5"/>
              </a:cxn>
              <a:cxn ang="0">
                <a:pos x="T6" y="T7"/>
              </a:cxn>
            </a:cxnLst>
            <a:rect l="0" t="0" r="r" b="b"/>
            <a:pathLst>
              <a:path w="424" h="534">
                <a:moveTo>
                  <a:pt x="0" y="534"/>
                </a:moveTo>
                <a:lnTo>
                  <a:pt x="0" y="0"/>
                </a:lnTo>
                <a:lnTo>
                  <a:pt x="424" y="266"/>
                </a:lnTo>
                <a:lnTo>
                  <a:pt x="0" y="534"/>
                </a:ln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server">
            <a:extLst>
              <a:ext uri="{FF2B5EF4-FFF2-40B4-BE49-F238E27FC236}">
                <a16:creationId xmlns:a16="http://schemas.microsoft.com/office/drawing/2014/main" id="{28A7FFFC-53D4-4D08-A2A7-8BF23209FEA4}"/>
              </a:ext>
              <a:ext uri="{C183D7F6-B498-43B3-948B-1728B52AA6E4}">
                <adec:decorative xmlns:adec="http://schemas.microsoft.com/office/drawing/2017/decorative" val="1"/>
              </a:ext>
            </a:extLst>
          </p:cNvPr>
          <p:cNvSpPr>
            <a:spLocks noChangeAspect="1" noEditPoints="1"/>
          </p:cNvSpPr>
          <p:nvPr/>
        </p:nvSpPr>
        <p:spPr bwMode="auto">
          <a:xfrm>
            <a:off x="7165588" y="5207646"/>
            <a:ext cx="341215" cy="64809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5" name="server">
            <a:extLst>
              <a:ext uri="{FF2B5EF4-FFF2-40B4-BE49-F238E27FC236}">
                <a16:creationId xmlns:a16="http://schemas.microsoft.com/office/drawing/2014/main" id="{F3EA10B1-A127-469E-9110-165F8CE6426B}"/>
              </a:ext>
              <a:ext uri="{C183D7F6-B498-43B3-948B-1728B52AA6E4}">
                <adec:decorative xmlns:adec="http://schemas.microsoft.com/office/drawing/2017/decorative" val="1"/>
              </a:ext>
            </a:extLst>
          </p:cNvPr>
          <p:cNvSpPr>
            <a:spLocks noChangeAspect="1" noEditPoints="1"/>
          </p:cNvSpPr>
          <p:nvPr/>
        </p:nvSpPr>
        <p:spPr bwMode="auto">
          <a:xfrm>
            <a:off x="7725106" y="5590359"/>
            <a:ext cx="510724" cy="970055"/>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6" name="server">
            <a:extLst>
              <a:ext uri="{FF2B5EF4-FFF2-40B4-BE49-F238E27FC236}">
                <a16:creationId xmlns:a16="http://schemas.microsoft.com/office/drawing/2014/main" id="{22104AA4-41E1-4CFB-81F6-14BC6A53A436}"/>
              </a:ext>
              <a:ext uri="{C183D7F6-B498-43B3-948B-1728B52AA6E4}">
                <adec:decorative xmlns:adec="http://schemas.microsoft.com/office/drawing/2017/decorative" val="1"/>
              </a:ext>
            </a:extLst>
          </p:cNvPr>
          <p:cNvSpPr>
            <a:spLocks noChangeAspect="1" noEditPoints="1"/>
          </p:cNvSpPr>
          <p:nvPr/>
        </p:nvSpPr>
        <p:spPr bwMode="auto">
          <a:xfrm>
            <a:off x="5482313" y="4011599"/>
            <a:ext cx="295091" cy="56048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pic>
        <p:nvPicPr>
          <p:cNvPr id="77" name="Picture 2">
            <a:extLst>
              <a:ext uri="{FF2B5EF4-FFF2-40B4-BE49-F238E27FC236}">
                <a16:creationId xmlns:a16="http://schemas.microsoft.com/office/drawing/2014/main" id="{60A16B5D-EC1B-45AA-9673-B9395D6AEE8D}"/>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7404" y="4266204"/>
            <a:ext cx="399088" cy="318932"/>
          </a:xfrm>
          <a:prstGeom prst="rect">
            <a:avLst/>
          </a:prstGeom>
          <a:noFill/>
          <a:extLst>
            <a:ext uri="{909E8E84-426E-40DD-AFC4-6F175D3DCCD1}">
              <a14:hiddenFill xmlns:a14="http://schemas.microsoft.com/office/drawing/2010/main">
                <a:solidFill>
                  <a:srgbClr val="FFFFFF"/>
                </a:solidFill>
              </a14:hiddenFill>
            </a:ext>
          </a:extLst>
        </p:spPr>
      </p:pic>
      <p:sp>
        <p:nvSpPr>
          <p:cNvPr id="79" name="Straight Connector 78">
            <a:extLst>
              <a:ext uri="{FF2B5EF4-FFF2-40B4-BE49-F238E27FC236}">
                <a16:creationId xmlns:a16="http://schemas.microsoft.com/office/drawing/2014/main" id="{85CE1C4A-BB9E-4534-BB2C-25E051E439B3}"/>
              </a:ext>
              <a:ext uri="{C183D7F6-B498-43B3-948B-1728B52AA6E4}">
                <adec:decorative xmlns:adec="http://schemas.microsoft.com/office/drawing/2017/decorative" val="1"/>
              </a:ext>
            </a:extLst>
          </p:cNvPr>
          <p:cNvSpPr>
            <a:spLocks noChangeShapeType="1"/>
          </p:cNvSpPr>
          <p:nvPr/>
        </p:nvSpPr>
        <p:spPr bwMode="auto">
          <a:xfrm flipV="1">
            <a:off x="6173825" y="4370260"/>
            <a:ext cx="267896" cy="1"/>
          </a:xfrm>
          <a:prstGeom prst="line">
            <a:avLst/>
          </a:prstGeom>
          <a:noFill/>
          <a:ln w="63500" algn="ctr">
            <a:solidFill>
              <a:schemeClr val="bg1">
                <a:lumMod val="75000"/>
              </a:schemeClr>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base" latinLnBrk="0" hangingPunct="1">
              <a:lnSpc>
                <a:spcPct val="85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78F6C39-E81A-4AA0-AA91-76B8230837B0}"/>
              </a:ext>
              <a:ext uri="{C183D7F6-B498-43B3-948B-1728B52AA6E4}">
                <adec:decorative xmlns:adec="http://schemas.microsoft.com/office/drawing/2017/decorative" val="1"/>
              </a:ext>
            </a:extLst>
          </p:cNvPr>
          <p:cNvSpPr/>
          <p:nvPr/>
        </p:nvSpPr>
        <p:spPr>
          <a:xfrm>
            <a:off x="8234590" y="4762287"/>
            <a:ext cx="2041201" cy="646331"/>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mn-lt"/>
              </a:rPr>
              <a:t>RD Virtualization</a:t>
            </a:r>
          </a:p>
          <a:p>
            <a:pPr lvl="0" algn="ctr"/>
            <a:r>
              <a:rPr lang="en-US" dirty="0">
                <a:solidFill>
                  <a:prstClr val="black"/>
                </a:solidFill>
                <a:latin typeface="+mn-lt"/>
              </a:rPr>
              <a:t>Host</a:t>
            </a:r>
          </a:p>
        </p:txBody>
      </p:sp>
      <p:sp>
        <p:nvSpPr>
          <p:cNvPr id="81" name="server">
            <a:extLst>
              <a:ext uri="{FF2B5EF4-FFF2-40B4-BE49-F238E27FC236}">
                <a16:creationId xmlns:a16="http://schemas.microsoft.com/office/drawing/2014/main" id="{077E1AB0-E0A6-4C41-A69A-496CC0F46FBD}"/>
              </a:ext>
              <a:ext uri="{C183D7F6-B498-43B3-948B-1728B52AA6E4}">
                <adec:decorative xmlns:adec="http://schemas.microsoft.com/office/drawing/2017/decorative" val="1"/>
              </a:ext>
            </a:extLst>
          </p:cNvPr>
          <p:cNvSpPr>
            <a:spLocks noChangeAspect="1" noEditPoints="1"/>
          </p:cNvSpPr>
          <p:nvPr/>
        </p:nvSpPr>
        <p:spPr bwMode="auto">
          <a:xfrm>
            <a:off x="8397659" y="3813437"/>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82" name="PC1_E977">
            <a:extLst>
              <a:ext uri="{FF2B5EF4-FFF2-40B4-BE49-F238E27FC236}">
                <a16:creationId xmlns:a16="http://schemas.microsoft.com/office/drawing/2014/main" id="{C40B6154-75FE-4000-B9F6-03529ED9423C}"/>
              </a:ext>
              <a:ext uri="{C183D7F6-B498-43B3-948B-1728B52AA6E4}">
                <adec:decorative xmlns:adec="http://schemas.microsoft.com/office/drawing/2017/decorative" val="1"/>
              </a:ext>
            </a:extLst>
          </p:cNvPr>
          <p:cNvSpPr>
            <a:spLocks noChangeAspect="1" noEditPoints="1"/>
          </p:cNvSpPr>
          <p:nvPr/>
        </p:nvSpPr>
        <p:spPr bwMode="auto">
          <a:xfrm>
            <a:off x="9075486" y="3808931"/>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83" name="PC1_E977">
            <a:extLst>
              <a:ext uri="{FF2B5EF4-FFF2-40B4-BE49-F238E27FC236}">
                <a16:creationId xmlns:a16="http://schemas.microsoft.com/office/drawing/2014/main" id="{FD767F10-CED6-473A-92C6-C86968C5600B}"/>
              </a:ext>
              <a:ext uri="{C183D7F6-B498-43B3-948B-1728B52AA6E4}">
                <adec:decorative xmlns:adec="http://schemas.microsoft.com/office/drawing/2017/decorative" val="1"/>
              </a:ext>
            </a:extLst>
          </p:cNvPr>
          <p:cNvSpPr>
            <a:spLocks noChangeAspect="1" noEditPoints="1"/>
          </p:cNvSpPr>
          <p:nvPr/>
        </p:nvSpPr>
        <p:spPr bwMode="auto">
          <a:xfrm>
            <a:off x="9070982" y="4385333"/>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84" name="PC1_E977">
            <a:extLst>
              <a:ext uri="{FF2B5EF4-FFF2-40B4-BE49-F238E27FC236}">
                <a16:creationId xmlns:a16="http://schemas.microsoft.com/office/drawing/2014/main" id="{1FCD0F62-0845-4CCC-912B-F82413E055EE}"/>
              </a:ext>
              <a:ext uri="{C183D7F6-B498-43B3-948B-1728B52AA6E4}">
                <adec:decorative xmlns:adec="http://schemas.microsoft.com/office/drawing/2017/decorative" val="1"/>
              </a:ext>
            </a:extLst>
          </p:cNvPr>
          <p:cNvSpPr>
            <a:spLocks noChangeAspect="1" noEditPoints="1"/>
          </p:cNvSpPr>
          <p:nvPr/>
        </p:nvSpPr>
        <p:spPr bwMode="auto">
          <a:xfrm>
            <a:off x="9687867" y="3811322"/>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85" name="PC1_E977">
            <a:extLst>
              <a:ext uri="{FF2B5EF4-FFF2-40B4-BE49-F238E27FC236}">
                <a16:creationId xmlns:a16="http://schemas.microsoft.com/office/drawing/2014/main" id="{D4A3EA24-FF8D-458E-987E-E396B4C2AA22}"/>
              </a:ext>
              <a:ext uri="{C183D7F6-B498-43B3-948B-1728B52AA6E4}">
                <adec:decorative xmlns:adec="http://schemas.microsoft.com/office/drawing/2017/decorative" val="1"/>
              </a:ext>
            </a:extLst>
          </p:cNvPr>
          <p:cNvSpPr>
            <a:spLocks noChangeAspect="1" noEditPoints="1"/>
          </p:cNvSpPr>
          <p:nvPr/>
        </p:nvSpPr>
        <p:spPr bwMode="auto">
          <a:xfrm>
            <a:off x="9687866" y="4385333"/>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pic>
        <p:nvPicPr>
          <p:cNvPr id="86" name="Rectangle 929814">
            <a:extLst>
              <a:ext uri="{FF2B5EF4-FFF2-40B4-BE49-F238E27FC236}">
                <a16:creationId xmlns:a16="http://schemas.microsoft.com/office/drawing/2014/main" id="{30949B23-9552-45BD-A4F5-2FCE58886CCD}"/>
              </a:ext>
              <a:ext uri="{C183D7F6-B498-43B3-948B-1728B52AA6E4}">
                <adec:decorative xmlns:adec="http://schemas.microsoft.com/office/drawing/2017/decorative" val="1"/>
              </a:ext>
            </a:extLst>
          </p:cNvPr>
          <p:cNvPicPr>
            <a:picLocks noChangeArrowheads="1"/>
          </p:cNvPicPr>
          <p:nvPr/>
        </p:nvPicPr>
        <p:blipFill>
          <a:blip r:embed="rId3" cstate="print">
            <a:biLevel thresh="75000"/>
            <a:extLst>
              <a:ext uri="{28A0092B-C50C-407E-A947-70E740481C1C}">
                <a14:useLocalDpi xmlns:a14="http://schemas.microsoft.com/office/drawing/2010/main" val="0"/>
              </a:ext>
            </a:extLst>
          </a:blip>
          <a:srcRect b="-64137"/>
          <a:stretch>
            <a:fillRect/>
          </a:stretch>
        </p:blipFill>
        <p:spPr bwMode="auto">
          <a:xfrm rot="8467625" flipV="1">
            <a:off x="2124108" y="5033803"/>
            <a:ext cx="1173162" cy="31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Rectangle 929814">
            <a:extLst>
              <a:ext uri="{FF2B5EF4-FFF2-40B4-BE49-F238E27FC236}">
                <a16:creationId xmlns:a16="http://schemas.microsoft.com/office/drawing/2014/main" id="{F9012C50-BB53-4A22-A185-3068BD990F08}"/>
              </a:ext>
              <a:ext uri="{C183D7F6-B498-43B3-948B-1728B52AA6E4}">
                <adec:decorative xmlns:adec="http://schemas.microsoft.com/office/drawing/2017/decorative" val="1"/>
              </a:ext>
            </a:extLst>
          </p:cNvPr>
          <p:cNvPicPr>
            <a:picLocks noChangeArrowheads="1"/>
          </p:cNvPicPr>
          <p:nvPr/>
        </p:nvPicPr>
        <p:blipFill>
          <a:blip r:embed="rId6" cstate="print">
            <a:biLevel thresh="75000"/>
            <a:extLst>
              <a:ext uri="{28A0092B-C50C-407E-A947-70E740481C1C}">
                <a14:useLocalDpi xmlns:a14="http://schemas.microsoft.com/office/drawing/2010/main" val="0"/>
              </a:ext>
            </a:extLst>
          </a:blip>
          <a:srcRect b="-64137"/>
          <a:stretch>
            <a:fillRect/>
          </a:stretch>
        </p:blipFill>
        <p:spPr bwMode="auto">
          <a:xfrm rot="13827743" flipV="1">
            <a:off x="2629818" y="3592035"/>
            <a:ext cx="612280" cy="2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Rectangle 929814">
            <a:extLst>
              <a:ext uri="{FF2B5EF4-FFF2-40B4-BE49-F238E27FC236}">
                <a16:creationId xmlns:a16="http://schemas.microsoft.com/office/drawing/2014/main" id="{98C95570-DD86-4B86-825B-5DD007C9B5CD}"/>
              </a:ext>
              <a:ext uri="{C183D7F6-B498-43B3-948B-1728B52AA6E4}">
                <adec:decorative xmlns:adec="http://schemas.microsoft.com/office/drawing/2017/decorative" val="1"/>
              </a:ext>
            </a:extLst>
          </p:cNvPr>
          <p:cNvPicPr>
            <a:picLocks noChangeArrowheads="1"/>
          </p:cNvPicPr>
          <p:nvPr/>
        </p:nvPicPr>
        <p:blipFill>
          <a:blip r:embed="rId3" cstate="print">
            <a:biLevel thresh="75000"/>
            <a:extLst>
              <a:ext uri="{28A0092B-C50C-407E-A947-70E740481C1C}">
                <a14:useLocalDpi xmlns:a14="http://schemas.microsoft.com/office/drawing/2010/main" val="0"/>
              </a:ext>
            </a:extLst>
          </a:blip>
          <a:srcRect b="-64137"/>
          <a:stretch>
            <a:fillRect/>
          </a:stretch>
        </p:blipFill>
        <p:spPr bwMode="auto">
          <a:xfrm rot="13990230" flipV="1">
            <a:off x="3584998" y="4961542"/>
            <a:ext cx="822157" cy="24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server">
            <a:extLst>
              <a:ext uri="{FF2B5EF4-FFF2-40B4-BE49-F238E27FC236}">
                <a16:creationId xmlns:a16="http://schemas.microsoft.com/office/drawing/2014/main" id="{11FACBB5-7BCC-4976-9185-3CBD947F8EE5}"/>
              </a:ext>
              <a:ext uri="{C183D7F6-B498-43B3-948B-1728B52AA6E4}">
                <adec:decorative xmlns:adec="http://schemas.microsoft.com/office/drawing/2017/decorative" val="1"/>
              </a:ext>
            </a:extLst>
          </p:cNvPr>
          <p:cNvSpPr>
            <a:spLocks noChangeAspect="1" noEditPoints="1"/>
          </p:cNvSpPr>
          <p:nvPr/>
        </p:nvSpPr>
        <p:spPr bwMode="auto">
          <a:xfrm>
            <a:off x="9086455" y="2268756"/>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91" name="server">
            <a:extLst>
              <a:ext uri="{FF2B5EF4-FFF2-40B4-BE49-F238E27FC236}">
                <a16:creationId xmlns:a16="http://schemas.microsoft.com/office/drawing/2014/main" id="{8C3B3FC7-7EA8-4ABB-BE32-20D88919E5DF}"/>
              </a:ext>
              <a:ext uri="{C183D7F6-B498-43B3-948B-1728B52AA6E4}">
                <adec:decorative xmlns:adec="http://schemas.microsoft.com/office/drawing/2017/decorative" val="1"/>
              </a:ext>
            </a:extLst>
          </p:cNvPr>
          <p:cNvSpPr>
            <a:spLocks noChangeAspect="1" noEditPoints="1"/>
          </p:cNvSpPr>
          <p:nvPr/>
        </p:nvSpPr>
        <p:spPr bwMode="auto">
          <a:xfrm>
            <a:off x="9712095" y="2266838"/>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92" name="server">
            <a:extLst>
              <a:ext uri="{FF2B5EF4-FFF2-40B4-BE49-F238E27FC236}">
                <a16:creationId xmlns:a16="http://schemas.microsoft.com/office/drawing/2014/main" id="{50DB51AA-80AC-4174-A262-C846683F3005}"/>
              </a:ext>
              <a:ext uri="{C183D7F6-B498-43B3-948B-1728B52AA6E4}">
                <adec:decorative xmlns:adec="http://schemas.microsoft.com/office/drawing/2017/decorative" val="1"/>
              </a:ext>
            </a:extLst>
          </p:cNvPr>
          <p:cNvSpPr>
            <a:spLocks noChangeAspect="1" noEditPoints="1"/>
          </p:cNvSpPr>
          <p:nvPr/>
        </p:nvSpPr>
        <p:spPr bwMode="auto">
          <a:xfrm>
            <a:off x="9100444" y="5465884"/>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94" name="monitor">
            <a:extLst>
              <a:ext uri="{FF2B5EF4-FFF2-40B4-BE49-F238E27FC236}">
                <a16:creationId xmlns:a16="http://schemas.microsoft.com/office/drawing/2014/main" id="{DD14184E-9298-4189-B529-4EF89A6D27AE}"/>
              </a:ext>
              <a:ext uri="{C183D7F6-B498-43B3-948B-1728B52AA6E4}">
                <adec:decorative xmlns:adec="http://schemas.microsoft.com/office/drawing/2017/decorative" val="1"/>
              </a:ext>
            </a:extLst>
          </p:cNvPr>
          <p:cNvSpPr>
            <a:spLocks noChangeAspect="1" noEditPoints="1"/>
          </p:cNvSpPr>
          <p:nvPr/>
        </p:nvSpPr>
        <p:spPr bwMode="auto">
          <a:xfrm>
            <a:off x="10315712" y="2428214"/>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95" name="monitor">
            <a:extLst>
              <a:ext uri="{FF2B5EF4-FFF2-40B4-BE49-F238E27FC236}">
                <a16:creationId xmlns:a16="http://schemas.microsoft.com/office/drawing/2014/main" id="{863283AF-EC21-472B-9630-C301B234AFAF}"/>
              </a:ext>
              <a:ext uri="{C183D7F6-B498-43B3-948B-1728B52AA6E4}">
                <adec:decorative xmlns:adec="http://schemas.microsoft.com/office/drawing/2017/decorative" val="1"/>
              </a:ext>
            </a:extLst>
          </p:cNvPr>
          <p:cNvSpPr>
            <a:spLocks noChangeAspect="1" noEditPoints="1"/>
          </p:cNvSpPr>
          <p:nvPr/>
        </p:nvSpPr>
        <p:spPr bwMode="auto">
          <a:xfrm>
            <a:off x="10309761" y="2820893"/>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Tree>
    <p:extLst>
      <p:ext uri="{BB962C8B-B14F-4D97-AF65-F5344CB8AC3E}">
        <p14:creationId xmlns:p14="http://schemas.microsoft.com/office/powerpoint/2010/main" val="15713957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Remote Desktop Gateway (2 of 3)</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a:lstStyle/>
          <a:p>
            <a:r>
              <a:rPr lang="en-US" dirty="0"/>
              <a:t>Why Is Remote Access Important for RDS?</a:t>
            </a:r>
          </a:p>
          <a:p>
            <a:pPr marL="342900" indent="-342900">
              <a:buFont typeface="Wingdings" panose="05000000000000000000" pitchFamily="2" charset="2"/>
              <a:buChar char="§"/>
            </a:pPr>
            <a:r>
              <a:rPr lang="en-US" dirty="0"/>
              <a:t>RDS provides a consistent user environment</a:t>
            </a:r>
          </a:p>
          <a:p>
            <a:pPr marL="342900" indent="-342900">
              <a:buFont typeface="Wingdings" panose="05000000000000000000" pitchFamily="2" charset="2"/>
              <a:buChar char="§"/>
            </a:pPr>
            <a:r>
              <a:rPr lang="en-US" dirty="0"/>
              <a:t>Users need access to RDS from anywhere, regardless of whether they are connected to the organization’s network </a:t>
            </a:r>
          </a:p>
          <a:p>
            <a:pPr marL="342900" indent="-342900">
              <a:buFont typeface="Wingdings" panose="05000000000000000000" pitchFamily="2" charset="2"/>
              <a:buChar char="§"/>
            </a:pPr>
            <a:r>
              <a:rPr lang="en-US" dirty="0"/>
              <a:t>Challenges with remote access to RDS:</a:t>
            </a:r>
          </a:p>
          <a:p>
            <a:pPr marL="909828" lvl="2" indent="-342900"/>
            <a:r>
              <a:rPr lang="en-US" dirty="0"/>
              <a:t>Access must be secure and encrypted</a:t>
            </a:r>
          </a:p>
          <a:p>
            <a:pPr marL="909828" lvl="2" indent="-342900"/>
            <a:r>
              <a:rPr lang="en-US" dirty="0"/>
              <a:t>Standard protocol should be used</a:t>
            </a:r>
          </a:p>
          <a:p>
            <a:pPr marL="909828" lvl="2" indent="-342900"/>
            <a:r>
              <a:rPr lang="en-US" dirty="0"/>
              <a:t>Minimal firewall reconfiguration</a:t>
            </a:r>
          </a:p>
          <a:p>
            <a:pPr marL="909828" lvl="2" indent="-342900"/>
            <a:r>
              <a:rPr lang="en-US" dirty="0"/>
              <a:t>Control who can connect remotely</a:t>
            </a:r>
          </a:p>
          <a:p>
            <a:pPr marL="909828" lvl="2" indent="-342900"/>
            <a:r>
              <a:rPr lang="en-US" dirty="0"/>
              <a:t>Control which RDS resources can be accessed</a:t>
            </a:r>
          </a:p>
          <a:p>
            <a:pPr marL="909828" lvl="2" indent="-342900"/>
            <a:r>
              <a:rPr lang="en-US" dirty="0"/>
              <a:t>Monitor and manage established connections</a:t>
            </a:r>
          </a:p>
          <a:p>
            <a:pPr marL="909828" lvl="2" indent="-342900"/>
            <a:r>
              <a:rPr lang="en-US" dirty="0"/>
              <a:t>Provide high availability</a:t>
            </a:r>
          </a:p>
          <a:p>
            <a:pPr marL="909828" lvl="2" indent="-342900"/>
            <a:r>
              <a:rPr lang="en-US" dirty="0"/>
              <a:t>Require additional authentication (optional)</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285582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Remote Desktop Gateway (3 of 3)</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Control access to RDS via Remote Desktop Gateway</a:t>
            </a:r>
          </a:p>
          <a:p>
            <a:pPr marL="342900" indent="-342900">
              <a:buFont typeface="Wingdings" panose="05000000000000000000" pitchFamily="2" charset="2"/>
              <a:buChar char="§"/>
            </a:pPr>
            <a:r>
              <a:rPr lang="en-US" dirty="0"/>
              <a:t>RD authorization policies control access in two ways:</a:t>
            </a:r>
          </a:p>
          <a:p>
            <a:pPr marL="909510" lvl="2" indent="-342900"/>
            <a:r>
              <a:rPr lang="en-US" dirty="0"/>
              <a:t>Remote Desktop connection authorization policies (RD CAPs) control who can establish a connection to an RD Gateway server </a:t>
            </a:r>
            <a:endParaRPr lang="en-US" dirty="0">
              <a:cs typeface="Segoe UI"/>
            </a:endParaRPr>
          </a:p>
          <a:p>
            <a:pPr marL="909510" lvl="2" indent="-342900"/>
            <a:r>
              <a:rPr lang="en-US" dirty="0"/>
              <a:t>Remote Desktop resource authorization policies (RD RAPs) control to which computers connections can be established through an RD Gateway server</a:t>
            </a:r>
            <a:endParaRPr lang="en-US" dirty="0">
              <a:cs typeface="Segoe UI"/>
            </a:endParaRPr>
          </a:p>
          <a:p>
            <a:pPr marL="342900" indent="-342900">
              <a:buFont typeface="Wingdings" panose="05000000000000000000" pitchFamily="2" charset="2"/>
              <a:buChar char="§"/>
            </a:pPr>
            <a:r>
              <a:rPr lang="en-US" dirty="0"/>
              <a:t>Authorization policies provide additional limitations such as:</a:t>
            </a:r>
            <a:endParaRPr lang="en-US" dirty="0">
              <a:cs typeface="Segoe UI"/>
            </a:endParaRPr>
          </a:p>
          <a:p>
            <a:pPr marL="909510" lvl="2" indent="-342900"/>
            <a:r>
              <a:rPr lang="en-US" dirty="0"/>
              <a:t>Redirection, session timeouts, and allowed ports</a:t>
            </a:r>
            <a:endParaRPr lang="en-US" dirty="0">
              <a:cs typeface="Segoe UI"/>
            </a:endParaRPr>
          </a:p>
          <a:p>
            <a:pPr marL="342900" indent="-342900">
              <a:buFont typeface="Wingdings" panose="05000000000000000000" pitchFamily="2" charset="2"/>
              <a:buChar char="§"/>
            </a:pPr>
            <a:r>
              <a:rPr lang="en-US" dirty="0"/>
              <a:t>User must match RD CAP and RD RAP to access resources through an RD Gateway server</a:t>
            </a:r>
          </a:p>
          <a:p>
            <a:pPr marL="342900" indent="-342900">
              <a:buFont typeface="Wingdings" panose="05000000000000000000" pitchFamily="2" charset="2"/>
              <a:buChar char="§"/>
            </a:pPr>
            <a:r>
              <a:rPr lang="en-US" dirty="0"/>
              <a:t>The default policies allow Domain User groups full network access</a:t>
            </a:r>
          </a:p>
          <a:p>
            <a:pPr marL="342900" indent="-342900">
              <a:buFont typeface="Wingdings" panose="05000000000000000000" pitchFamily="2" charset="2"/>
              <a:buChar char="§"/>
            </a:pPr>
            <a:r>
              <a:rPr lang="en-US" dirty="0"/>
              <a:t>Authorization policies are stored locally by default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919777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RDS licensing</a:t>
            </a:r>
          </a:p>
        </p:txBody>
      </p:sp>
      <p:grpSp>
        <p:nvGrpSpPr>
          <p:cNvPr id="4" name="Group 3" descr="Illustration of an RD session Host server with several session desktops and an illustration of an RD Virtualization Host server with several pooled virtual desktops. ">
            <a:extLst>
              <a:ext uri="{FF2B5EF4-FFF2-40B4-BE49-F238E27FC236}">
                <a16:creationId xmlns:a16="http://schemas.microsoft.com/office/drawing/2014/main" id="{35B9D9C8-593F-4625-9BA7-F4A7566F7374}"/>
              </a:ext>
            </a:extLst>
          </p:cNvPr>
          <p:cNvGrpSpPr/>
          <p:nvPr/>
        </p:nvGrpSpPr>
        <p:grpSpPr>
          <a:xfrm>
            <a:off x="767797" y="1030911"/>
            <a:ext cx="4953104" cy="5263310"/>
            <a:chOff x="767797" y="1030911"/>
            <a:chExt cx="4953104" cy="5263310"/>
          </a:xfrm>
        </p:grpSpPr>
        <p:sp>
          <p:nvSpPr>
            <p:cNvPr id="14" name="TextBox 13" descr="Illustration of an RD session Host server with several session desktops and an illustration of an RD Virtualization Host server with several pooled virtual desktops. To the four icons are shown depicting a laptop, mobile device, desktop device and tablet device.">
              <a:extLst>
                <a:ext uri="{FF2B5EF4-FFF2-40B4-BE49-F238E27FC236}">
                  <a16:creationId xmlns:a16="http://schemas.microsoft.com/office/drawing/2014/main" id="{6A2974EB-C74C-4BE0-8F80-B1C7DF470D16}"/>
                </a:ext>
              </a:extLst>
            </p:cNvPr>
            <p:cNvSpPr txBox="1"/>
            <p:nvPr/>
          </p:nvSpPr>
          <p:spPr>
            <a:xfrm>
              <a:off x="3257608" y="1030911"/>
              <a:ext cx="2294223"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r>
                <a:rPr lang="sl-SI" kern="0" dirty="0">
                  <a:solidFill>
                    <a:prstClr val="black"/>
                  </a:solidFill>
                  <a:latin typeface="Segoe UI" panose="020B0502040204020203" pitchFamily="34" charset="0"/>
                  <a:ea typeface="Segoe UI" panose="020B0502040204020203" pitchFamily="34" charset="0"/>
                  <a:cs typeface="Segoe UI" panose="020B0502040204020203" pitchFamily="34" charset="0"/>
                </a:rPr>
                <a:t>RD </a:t>
              </a:r>
              <a:r>
                <a:rPr lang="en-CA" kern="0" dirty="0">
                  <a:solidFill>
                    <a:prstClr val="black"/>
                  </a:solidFill>
                  <a:latin typeface="Segoe UI" panose="020B0502040204020203" pitchFamily="34" charset="0"/>
                  <a:ea typeface="Segoe UI" panose="020B0502040204020203" pitchFamily="34" charset="0"/>
                  <a:cs typeface="Segoe UI" panose="020B0502040204020203" pitchFamily="34" charset="0"/>
                </a:rPr>
                <a:t>Session Host</a:t>
              </a:r>
            </a:p>
          </p:txBody>
        </p:sp>
        <p:sp>
          <p:nvSpPr>
            <p:cNvPr id="15" name="TextBox 14" descr="Illustration of an RD session Host server with several session desktops and an illustration of an RD Virtualization Host server with several pooled virtual desktops. To the four icons are shown depicting a laptop, mobile device, desktop device and tablet device.">
              <a:extLst>
                <a:ext uri="{FF2B5EF4-FFF2-40B4-BE49-F238E27FC236}">
                  <a16:creationId xmlns:a16="http://schemas.microsoft.com/office/drawing/2014/main" id="{97A27543-9B74-43F7-BA2A-8D2B81E04E33}"/>
                </a:ext>
              </a:extLst>
            </p:cNvPr>
            <p:cNvSpPr txBox="1"/>
            <p:nvPr/>
          </p:nvSpPr>
          <p:spPr>
            <a:xfrm>
              <a:off x="3358701" y="3671058"/>
              <a:ext cx="2362200" cy="646331"/>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r>
                <a:rPr lang="sl-SI" kern="0" dirty="0">
                  <a:solidFill>
                    <a:prstClr val="black"/>
                  </a:solidFill>
                  <a:latin typeface="Segoe UI" panose="020B0502040204020203" pitchFamily="34" charset="0"/>
                  <a:ea typeface="Segoe UI" panose="020B0502040204020203" pitchFamily="34" charset="0"/>
                  <a:cs typeface="Segoe UI" panose="020B0502040204020203" pitchFamily="34" charset="0"/>
                </a:rPr>
                <a:t>RD </a:t>
              </a:r>
              <a:r>
                <a:rPr lang="en-CA" kern="0" dirty="0">
                  <a:solidFill>
                    <a:prstClr val="black"/>
                  </a:solidFill>
                  <a:latin typeface="Segoe UI" panose="020B0502040204020203" pitchFamily="34" charset="0"/>
                  <a:ea typeface="Segoe UI" panose="020B0502040204020203" pitchFamily="34" charset="0"/>
                  <a:cs typeface="Segoe UI" panose="020B0502040204020203" pitchFamily="34" charset="0"/>
                </a:rPr>
                <a:t>Virtualization Host</a:t>
              </a:r>
            </a:p>
          </p:txBody>
        </p:sp>
        <p:sp>
          <p:nvSpPr>
            <p:cNvPr id="30" name="server"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544BCEB3-FD8C-4407-A941-313A673F61A6}"/>
                </a:ext>
              </a:extLst>
            </p:cNvPr>
            <p:cNvSpPr>
              <a:spLocks noChangeAspect="1" noEditPoints="1"/>
            </p:cNvSpPr>
            <p:nvPr/>
          </p:nvSpPr>
          <p:spPr bwMode="auto">
            <a:xfrm>
              <a:off x="3844191" y="4295949"/>
              <a:ext cx="1052070" cy="19982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32" name="PC1_E977"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FD474EB8-0F74-41AE-9021-5709DB7CAAB0}"/>
                </a:ext>
              </a:extLst>
            </p:cNvPr>
            <p:cNvSpPr>
              <a:spLocks noChangeAspect="1" noEditPoints="1"/>
            </p:cNvSpPr>
            <p:nvPr/>
          </p:nvSpPr>
          <p:spPr bwMode="auto">
            <a:xfrm>
              <a:off x="4987488" y="4301871"/>
              <a:ext cx="564343" cy="451651"/>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5" name="PC1_E977"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814F40F5-1109-4E5E-A6E0-C767A53AB505}"/>
                </a:ext>
              </a:extLst>
            </p:cNvPr>
            <p:cNvSpPr>
              <a:spLocks noChangeAspect="1" noEditPoints="1"/>
            </p:cNvSpPr>
            <p:nvPr/>
          </p:nvSpPr>
          <p:spPr bwMode="auto">
            <a:xfrm>
              <a:off x="4987488" y="4826195"/>
              <a:ext cx="564343" cy="451651"/>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6" name="PC1_E977"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FCA27C0C-2A9E-4687-98B0-9AEF2AEBA482}"/>
                </a:ext>
              </a:extLst>
            </p:cNvPr>
            <p:cNvSpPr>
              <a:spLocks noChangeAspect="1" noEditPoints="1"/>
            </p:cNvSpPr>
            <p:nvPr/>
          </p:nvSpPr>
          <p:spPr bwMode="auto">
            <a:xfrm>
              <a:off x="4987488" y="5322878"/>
              <a:ext cx="564343" cy="451651"/>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7" name="PC1_E977"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5AF585B8-12DB-4AE3-B75E-845FBE2661DB}"/>
                </a:ext>
              </a:extLst>
            </p:cNvPr>
            <p:cNvSpPr>
              <a:spLocks noChangeAspect="1" noEditPoints="1"/>
            </p:cNvSpPr>
            <p:nvPr/>
          </p:nvSpPr>
          <p:spPr bwMode="auto">
            <a:xfrm>
              <a:off x="4987488" y="5829967"/>
              <a:ext cx="564343" cy="451651"/>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8" name="server"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1CE88911-F8B3-447E-A857-DBC98438B942}"/>
                </a:ext>
              </a:extLst>
            </p:cNvPr>
            <p:cNvSpPr>
              <a:spLocks noChangeAspect="1" noEditPoints="1"/>
            </p:cNvSpPr>
            <p:nvPr/>
          </p:nvSpPr>
          <p:spPr bwMode="auto">
            <a:xfrm>
              <a:off x="3844191" y="1400243"/>
              <a:ext cx="1052070" cy="19982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39" name="PC1_E977"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81B6CD08-D7D9-4C84-8329-68DA2345257F}"/>
                </a:ext>
              </a:extLst>
            </p:cNvPr>
            <p:cNvSpPr>
              <a:spLocks noChangeAspect="1" noEditPoints="1"/>
            </p:cNvSpPr>
            <p:nvPr/>
          </p:nvSpPr>
          <p:spPr bwMode="auto">
            <a:xfrm>
              <a:off x="1264245" y="3976454"/>
              <a:ext cx="1275400" cy="1020719"/>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0" name="Laptop_E770" descr="Diagram of how clients that are connected to a public network connect through Remote Desktop Gateway (RD Gateway) to Remote Desktop Services (RDS) resources on an internal network. Clients use the Hypertext Transfer Protocol Secure (HTTPS) protocol over port 443 to connect to RD Gateway. RD Gateway authenticates clients by connecting to the Active Directory Domain Services (AD DS) domain controller and verifying if they comply with organizational security policies. Then it strips off the HTTPS encapsulation and passes the Remote Desktop Protocol (RDP) traffic to RDS on the internal network. ">
              <a:extLst>
                <a:ext uri="{FF2B5EF4-FFF2-40B4-BE49-F238E27FC236}">
                  <a16:creationId xmlns:a16="http://schemas.microsoft.com/office/drawing/2014/main" id="{87E08280-13DD-495D-B4D7-584CFA2BF6C6}"/>
                </a:ext>
              </a:extLst>
            </p:cNvPr>
            <p:cNvSpPr>
              <a:spLocks noChangeAspect="1" noEditPoints="1"/>
            </p:cNvSpPr>
            <p:nvPr/>
          </p:nvSpPr>
          <p:spPr bwMode="auto">
            <a:xfrm>
              <a:off x="1264245" y="1400243"/>
              <a:ext cx="1147970" cy="76601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1" name="CellPhone_E8EA" title="Icon of a cellphone">
              <a:extLst>
                <a:ext uri="{FF2B5EF4-FFF2-40B4-BE49-F238E27FC236}">
                  <a16:creationId xmlns:a16="http://schemas.microsoft.com/office/drawing/2014/main" id="{8BB5C380-7EB6-4100-B2A6-4F06EAC1FFB3}"/>
                </a:ext>
              </a:extLst>
            </p:cNvPr>
            <p:cNvSpPr>
              <a:spLocks noChangeAspect="1" noEditPoints="1"/>
            </p:cNvSpPr>
            <p:nvPr/>
          </p:nvSpPr>
          <p:spPr bwMode="auto">
            <a:xfrm>
              <a:off x="2140168" y="2494197"/>
              <a:ext cx="544094" cy="906675"/>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2" name="Tablet_E70A" title="Icon of a tablet">
              <a:extLst>
                <a:ext uri="{FF2B5EF4-FFF2-40B4-BE49-F238E27FC236}">
                  <a16:creationId xmlns:a16="http://schemas.microsoft.com/office/drawing/2014/main" id="{C9A0B12F-DACB-464C-89AE-7E778AD63260}"/>
                </a:ext>
              </a:extLst>
            </p:cNvPr>
            <p:cNvSpPr>
              <a:spLocks noChangeAspect="1" noEditPoints="1"/>
            </p:cNvSpPr>
            <p:nvPr/>
          </p:nvSpPr>
          <p:spPr bwMode="auto">
            <a:xfrm>
              <a:off x="2109673" y="5662941"/>
              <a:ext cx="859944" cy="631280"/>
            </a:xfrm>
            <a:custGeom>
              <a:avLst/>
              <a:gdLst>
                <a:gd name="T0" fmla="*/ 3748 w 3748"/>
                <a:gd name="T1" fmla="*/ 2562 h 2749"/>
                <a:gd name="T2" fmla="*/ 3561 w 3748"/>
                <a:gd name="T3" fmla="*/ 2749 h 2749"/>
                <a:gd name="T4" fmla="*/ 187 w 3748"/>
                <a:gd name="T5" fmla="*/ 2749 h 2749"/>
                <a:gd name="T6" fmla="*/ 0 w 3748"/>
                <a:gd name="T7" fmla="*/ 2562 h 2749"/>
                <a:gd name="T8" fmla="*/ 0 w 3748"/>
                <a:gd name="T9" fmla="*/ 187 h 2749"/>
                <a:gd name="T10" fmla="*/ 187 w 3748"/>
                <a:gd name="T11" fmla="*/ 0 h 2749"/>
                <a:gd name="T12" fmla="*/ 3561 w 3748"/>
                <a:gd name="T13" fmla="*/ 0 h 2749"/>
                <a:gd name="T14" fmla="*/ 3748 w 3748"/>
                <a:gd name="T15" fmla="*/ 187 h 2749"/>
                <a:gd name="T16" fmla="*/ 3748 w 3748"/>
                <a:gd name="T17" fmla="*/ 2562 h 2749"/>
                <a:gd name="T18" fmla="*/ 2124 w 3748"/>
                <a:gd name="T19" fmla="*/ 2249 h 2749"/>
                <a:gd name="T20" fmla="*/ 1624 w 3748"/>
                <a:gd name="T21" fmla="*/ 2249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8" h="2749">
                  <a:moveTo>
                    <a:pt x="3748" y="2562"/>
                  </a:moveTo>
                  <a:cubicBezTo>
                    <a:pt x="3748" y="2665"/>
                    <a:pt x="3665" y="2749"/>
                    <a:pt x="3561" y="2749"/>
                  </a:cubicBezTo>
                  <a:cubicBezTo>
                    <a:pt x="187" y="2749"/>
                    <a:pt x="187" y="2749"/>
                    <a:pt x="187" y="2749"/>
                  </a:cubicBezTo>
                  <a:cubicBezTo>
                    <a:pt x="83" y="2749"/>
                    <a:pt x="0" y="2665"/>
                    <a:pt x="0" y="2562"/>
                  </a:cubicBezTo>
                  <a:cubicBezTo>
                    <a:pt x="0" y="187"/>
                    <a:pt x="0" y="187"/>
                    <a:pt x="0" y="187"/>
                  </a:cubicBezTo>
                  <a:cubicBezTo>
                    <a:pt x="0" y="84"/>
                    <a:pt x="83" y="0"/>
                    <a:pt x="187" y="0"/>
                  </a:cubicBezTo>
                  <a:cubicBezTo>
                    <a:pt x="3561" y="0"/>
                    <a:pt x="3561" y="0"/>
                    <a:pt x="3561" y="0"/>
                  </a:cubicBezTo>
                  <a:cubicBezTo>
                    <a:pt x="3665" y="0"/>
                    <a:pt x="3748" y="84"/>
                    <a:pt x="3748" y="187"/>
                  </a:cubicBezTo>
                  <a:lnTo>
                    <a:pt x="3748" y="2562"/>
                  </a:lnTo>
                  <a:close/>
                  <a:moveTo>
                    <a:pt x="2124" y="2249"/>
                  </a:moveTo>
                  <a:cubicBezTo>
                    <a:pt x="1624" y="2249"/>
                    <a:pt x="1624" y="2249"/>
                    <a:pt x="1624" y="224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3" name="monitor" title="Icon of a monitor">
              <a:extLst>
                <a:ext uri="{FF2B5EF4-FFF2-40B4-BE49-F238E27FC236}">
                  <a16:creationId xmlns:a16="http://schemas.microsoft.com/office/drawing/2014/main" id="{5F379794-2502-4FD0-B782-4CE42E463E6F}"/>
                </a:ext>
              </a:extLst>
            </p:cNvPr>
            <p:cNvSpPr>
              <a:spLocks noChangeAspect="1" noEditPoints="1"/>
            </p:cNvSpPr>
            <p:nvPr/>
          </p:nvSpPr>
          <p:spPr bwMode="auto">
            <a:xfrm>
              <a:off x="4987488" y="1400243"/>
              <a:ext cx="481909" cy="369332"/>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44" name="monitor" title="Icon of a monitor">
              <a:extLst>
                <a:ext uri="{FF2B5EF4-FFF2-40B4-BE49-F238E27FC236}">
                  <a16:creationId xmlns:a16="http://schemas.microsoft.com/office/drawing/2014/main" id="{F6FE397A-4E5B-4FB1-A61A-9832DEAE7A0F}"/>
                </a:ext>
              </a:extLst>
            </p:cNvPr>
            <p:cNvSpPr>
              <a:spLocks noChangeAspect="1" noEditPoints="1"/>
            </p:cNvSpPr>
            <p:nvPr/>
          </p:nvSpPr>
          <p:spPr bwMode="auto">
            <a:xfrm>
              <a:off x="4987487" y="3029183"/>
              <a:ext cx="481909" cy="369332"/>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45" name="monitor" title="Icon of a monitor">
              <a:extLst>
                <a:ext uri="{FF2B5EF4-FFF2-40B4-BE49-F238E27FC236}">
                  <a16:creationId xmlns:a16="http://schemas.microsoft.com/office/drawing/2014/main" id="{B736BE5D-A1A7-482D-86C9-3D1F350CE2DB}"/>
                </a:ext>
              </a:extLst>
            </p:cNvPr>
            <p:cNvSpPr>
              <a:spLocks noChangeAspect="1" noEditPoints="1"/>
            </p:cNvSpPr>
            <p:nvPr/>
          </p:nvSpPr>
          <p:spPr bwMode="auto">
            <a:xfrm>
              <a:off x="4987484" y="1954241"/>
              <a:ext cx="481909" cy="369332"/>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46" name="monitor" title="Icon of a monitor">
              <a:extLst>
                <a:ext uri="{FF2B5EF4-FFF2-40B4-BE49-F238E27FC236}">
                  <a16:creationId xmlns:a16="http://schemas.microsoft.com/office/drawing/2014/main" id="{3C32DCC4-3C77-47F2-884E-7A96E9018CA0}"/>
                </a:ext>
              </a:extLst>
            </p:cNvPr>
            <p:cNvSpPr>
              <a:spLocks noChangeAspect="1" noEditPoints="1"/>
            </p:cNvSpPr>
            <p:nvPr/>
          </p:nvSpPr>
          <p:spPr bwMode="auto">
            <a:xfrm>
              <a:off x="4987485" y="2492552"/>
              <a:ext cx="481909" cy="369332"/>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23" name="people_4" title="Icon of a person">
              <a:extLst>
                <a:ext uri="{FF2B5EF4-FFF2-40B4-BE49-F238E27FC236}">
                  <a16:creationId xmlns:a16="http://schemas.microsoft.com/office/drawing/2014/main" id="{FFA50F67-B83A-4440-A44B-1CC3615F1810}"/>
                </a:ext>
              </a:extLst>
            </p:cNvPr>
            <p:cNvSpPr>
              <a:spLocks noChangeAspect="1" noEditPoints="1"/>
            </p:cNvSpPr>
            <p:nvPr/>
          </p:nvSpPr>
          <p:spPr bwMode="auto">
            <a:xfrm>
              <a:off x="856106" y="1497949"/>
              <a:ext cx="408139" cy="456292"/>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people_4" title="Icon of a person">
              <a:extLst>
                <a:ext uri="{FF2B5EF4-FFF2-40B4-BE49-F238E27FC236}">
                  <a16:creationId xmlns:a16="http://schemas.microsoft.com/office/drawing/2014/main" id="{A08AB647-B986-402D-9370-2B7E4B0F3D04}"/>
                </a:ext>
              </a:extLst>
            </p:cNvPr>
            <p:cNvSpPr>
              <a:spLocks noChangeAspect="1" noEditPoints="1"/>
            </p:cNvSpPr>
            <p:nvPr/>
          </p:nvSpPr>
          <p:spPr bwMode="auto">
            <a:xfrm>
              <a:off x="1642807" y="2719388"/>
              <a:ext cx="408139" cy="456292"/>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people_4" title="Icon of a person">
              <a:extLst>
                <a:ext uri="{FF2B5EF4-FFF2-40B4-BE49-F238E27FC236}">
                  <a16:creationId xmlns:a16="http://schemas.microsoft.com/office/drawing/2014/main" id="{211B047D-D3D4-45A4-9D27-A0792ADE4C5A}"/>
                </a:ext>
              </a:extLst>
            </p:cNvPr>
            <p:cNvSpPr>
              <a:spLocks noChangeAspect="1" noEditPoints="1"/>
            </p:cNvSpPr>
            <p:nvPr/>
          </p:nvSpPr>
          <p:spPr bwMode="auto">
            <a:xfrm>
              <a:off x="767797" y="4258667"/>
              <a:ext cx="408139" cy="456292"/>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people_4" title="Icon of a person">
              <a:extLst>
                <a:ext uri="{FF2B5EF4-FFF2-40B4-BE49-F238E27FC236}">
                  <a16:creationId xmlns:a16="http://schemas.microsoft.com/office/drawing/2014/main" id="{7BEC7F3C-7C63-45E5-9FA6-910A5735813A}"/>
                </a:ext>
              </a:extLst>
            </p:cNvPr>
            <p:cNvSpPr>
              <a:spLocks noChangeAspect="1" noEditPoints="1"/>
            </p:cNvSpPr>
            <p:nvPr/>
          </p:nvSpPr>
          <p:spPr bwMode="auto">
            <a:xfrm>
              <a:off x="1622179" y="5750435"/>
              <a:ext cx="408139" cy="456292"/>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6545540" y="1157736"/>
            <a:ext cx="4927279" cy="2473341"/>
          </a:xfrm>
        </p:spPr>
        <p:txBody>
          <a:bodyPr/>
          <a:lstStyle/>
          <a:p>
            <a:r>
              <a:rPr lang="en-US" dirty="0"/>
              <a:t>RDS CAL is required on each connection, including:</a:t>
            </a:r>
          </a:p>
          <a:p>
            <a:pPr marL="342900" indent="-342900">
              <a:buFont typeface="Arial" panose="020B0604020202020204" pitchFamily="34" charset="0"/>
              <a:buChar char="•"/>
            </a:pPr>
            <a:r>
              <a:rPr lang="en-US" dirty="0"/>
              <a:t>RDS Per User CAL</a:t>
            </a:r>
          </a:p>
          <a:p>
            <a:pPr marL="342900" indent="-342900">
              <a:buFont typeface="Arial" panose="020B0604020202020204" pitchFamily="34" charset="0"/>
              <a:buChar char="•"/>
            </a:pPr>
            <a:r>
              <a:rPr lang="en-US" dirty="0"/>
              <a:t>RDS Per Device CAL</a:t>
            </a:r>
          </a:p>
          <a:p>
            <a:pPr marL="342900" indent="-342900">
              <a:buFont typeface="Arial" panose="020B0604020202020204" pitchFamily="34" charset="0"/>
              <a:buChar char="•"/>
            </a:pPr>
            <a:r>
              <a:rPr lang="en-US" dirty="0"/>
              <a:t>RDS External Connector License</a:t>
            </a:r>
          </a:p>
        </p:txBody>
      </p:sp>
      <p:sp>
        <p:nvSpPr>
          <p:cNvPr id="25" name="Text Placeholder 2">
            <a:extLst>
              <a:ext uri="{FF2B5EF4-FFF2-40B4-BE49-F238E27FC236}">
                <a16:creationId xmlns:a16="http://schemas.microsoft.com/office/drawing/2014/main" id="{60631D72-886D-4327-8AF4-BCB0DB9D799E}"/>
              </a:ext>
            </a:extLst>
          </p:cNvPr>
          <p:cNvSpPr txBox="1">
            <a:spLocks/>
          </p:cNvSpPr>
          <p:nvPr/>
        </p:nvSpPr>
        <p:spPr>
          <a:xfrm>
            <a:off x="6545540" y="4087542"/>
            <a:ext cx="4927279" cy="2473341"/>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0"/>
              </a:spcBef>
              <a:spcAft>
                <a:spcPts val="180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0"/>
              </a:spcBef>
              <a:spcAft>
                <a:spcPts val="60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0"/>
              </a:spcBef>
              <a:spcAft>
                <a:spcPts val="60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0"/>
              </a:spcBef>
              <a:spcAft>
                <a:spcPts val="60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You must license OSs on VMs:</a:t>
            </a:r>
          </a:p>
          <a:p>
            <a:pPr marL="342900" indent="-342900">
              <a:buFont typeface="Arial" panose="020B0604020202020204" pitchFamily="34" charset="0"/>
              <a:buChar char="•"/>
            </a:pPr>
            <a:r>
              <a:rPr lang="en-US" dirty="0"/>
              <a:t>Windows VDA required if a client is not covered by Software Assurance (SA)</a:t>
            </a:r>
          </a:p>
          <a:p>
            <a:endParaRPr lang="en-US" dirty="0"/>
          </a:p>
        </p:txBody>
      </p:sp>
      <p:sp>
        <p:nvSpPr>
          <p:cNvPr id="24" name="Text Placeholder 2">
            <a:extLst>
              <a:ext uri="{FF2B5EF4-FFF2-40B4-BE49-F238E27FC236}">
                <a16:creationId xmlns:a16="http://schemas.microsoft.com/office/drawing/2014/main" id="{86DD478F-34F0-40DC-83AA-F0E3EF9F4998}"/>
              </a:ext>
            </a:extLst>
          </p:cNvPr>
          <p:cNvSpPr txBox="1">
            <a:spLocks/>
          </p:cNvSpPr>
          <p:nvPr/>
        </p:nvSpPr>
        <p:spPr>
          <a:xfrm>
            <a:off x="2269549" y="6420813"/>
            <a:ext cx="8551981" cy="533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it-IT" sz="2800" b="0" i="0" u="none" strike="noStrike" kern="1200" cap="none" spc="0" normalizeH="0" baseline="0" noProof="0" dirty="0">
                <a:ln>
                  <a:noFill/>
                </a:ln>
                <a:solidFill>
                  <a:prstClr val="black"/>
                </a:solidFill>
                <a:effectLst/>
                <a:uLnTx/>
                <a:uFillTx/>
                <a:latin typeface="Segoe UI" pitchFamily="34" charset="0"/>
                <a:cs typeface="Segoe UI" pitchFamily="34" charset="0"/>
              </a:rPr>
              <a:t>Applications are licensed separately from RDS</a:t>
            </a:r>
            <a:endParaRPr kumimoji="0" lang="en-US" sz="2800" b="0" i="0" u="none" strike="noStrike" kern="1200" cap="none" spc="0" normalizeH="0" baseline="0" noProof="0" dirty="0">
              <a:ln>
                <a:noFill/>
              </a:ln>
              <a:solidFill>
                <a:prstClr val="black"/>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15446698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RDS in Azure</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You have the following options for running RDS in Azure:</a:t>
            </a:r>
          </a:p>
          <a:p>
            <a:pPr marL="342900" indent="-342900">
              <a:buFont typeface="Wingdings" panose="05000000000000000000" pitchFamily="2" charset="2"/>
              <a:buChar char="§"/>
            </a:pPr>
            <a:r>
              <a:rPr lang="en-US" dirty="0"/>
              <a:t>RDS running on virtual machines in Azure</a:t>
            </a:r>
            <a:endParaRPr lang="en-US" dirty="0">
              <a:cs typeface="Segoe UI"/>
            </a:endParaRPr>
          </a:p>
          <a:p>
            <a:pPr marL="909510" lvl="2" indent="-342900"/>
            <a:r>
              <a:rPr lang="en-US" dirty="0"/>
              <a:t>Use </a:t>
            </a:r>
            <a:r>
              <a:rPr lang="en-US" b="1" dirty="0"/>
              <a:t>Azure Marketplace</a:t>
            </a:r>
            <a:r>
              <a:rPr lang="en-US" dirty="0"/>
              <a:t> offering to install a complete RDS environment</a:t>
            </a:r>
            <a:endParaRPr lang="en-US" dirty="0">
              <a:cs typeface="Segoe UI"/>
            </a:endParaRPr>
          </a:p>
          <a:p>
            <a:pPr marL="909510" lvl="2" indent="-342900"/>
            <a:r>
              <a:rPr lang="en-US" dirty="0"/>
              <a:t>Use </a:t>
            </a:r>
            <a:r>
              <a:rPr lang="en-US" b="1" dirty="0"/>
              <a:t>Azure QuickStart</a:t>
            </a:r>
            <a:r>
              <a:rPr lang="en-US" dirty="0"/>
              <a:t> template to create customized RDS environment</a:t>
            </a:r>
            <a:endParaRPr lang="en-US" dirty="0">
              <a:cs typeface="Segoe UI"/>
            </a:endParaRPr>
          </a:p>
          <a:p>
            <a:pPr marL="342900" indent="-342900">
              <a:buFont typeface="Wingdings" panose="05000000000000000000" pitchFamily="2" charset="2"/>
              <a:buChar char="§"/>
            </a:pPr>
            <a:r>
              <a:rPr lang="en-US" dirty="0"/>
              <a:t>Use Windows Virtual Desktops</a:t>
            </a:r>
          </a:p>
          <a:p>
            <a:pPr marL="909510" lvl="2" indent="-342900"/>
            <a:r>
              <a:rPr lang="en-US" dirty="0"/>
              <a:t>Is a Platform as a service (PaaS) offering in Azure</a:t>
            </a:r>
            <a:r>
              <a:rPr lang="en-US" b="1" dirty="0"/>
              <a:t> </a:t>
            </a:r>
            <a:r>
              <a:rPr lang="en-US" dirty="0"/>
              <a:t>with all management roles</a:t>
            </a:r>
            <a:endParaRPr lang="en-US" dirty="0">
              <a:cs typeface="Segoe UI"/>
            </a:endParaRPr>
          </a:p>
          <a:p>
            <a:pPr marL="909510" lvl="2" indent="-342900"/>
            <a:r>
              <a:rPr lang="en-US" dirty="0"/>
              <a:t>Supports pooled and personal desktops</a:t>
            </a:r>
            <a:endParaRPr lang="en-US" dirty="0">
              <a:cs typeface="Segoe UI"/>
            </a:endParaRPr>
          </a:p>
          <a:p>
            <a:pPr marL="909510" lvl="2" indent="-342900"/>
            <a:r>
              <a:rPr lang="en-US" dirty="0"/>
              <a:t>Requires licenses</a:t>
            </a:r>
            <a:endParaRPr lang="en-US" dirty="0">
              <a:cs typeface="Segoe UI"/>
            </a:endParaRPr>
          </a:p>
          <a:p>
            <a:pPr marL="1201928" lvl="3" indent="-342900">
              <a:buFont typeface="Wingdings" panose="05000000000000000000" pitchFamily="2" charset="2"/>
              <a:buChar char="§"/>
            </a:pPr>
            <a:r>
              <a:rPr lang="en-US" dirty="0"/>
              <a:t>Microsoft 365 E3, E5, A3, A5, F3</a:t>
            </a:r>
            <a:endParaRPr lang="en-US" dirty="0">
              <a:cs typeface="Segoe UI"/>
            </a:endParaRPr>
          </a:p>
          <a:p>
            <a:pPr marL="1201928" lvl="3" indent="-342900">
              <a:buFont typeface="Wingdings" panose="05000000000000000000" pitchFamily="2" charset="2"/>
              <a:buChar char="§"/>
            </a:pPr>
            <a:r>
              <a:rPr lang="en-US" dirty="0"/>
              <a:t>Windows 10 Enterprise E3, E5, A3, A5</a:t>
            </a:r>
            <a:endParaRPr lang="en-US" dirty="0">
              <a:cs typeface="Segoe UI"/>
            </a:endParaRPr>
          </a:p>
          <a:p>
            <a:pPr marL="909510" lvl="2" indent="-342900"/>
            <a:r>
              <a:rPr lang="en-US" dirty="0"/>
              <a:t>Uses Windows 10 Enterprise</a:t>
            </a:r>
            <a:r>
              <a:rPr lang="en-US" b="1" dirty="0"/>
              <a:t> </a:t>
            </a:r>
            <a:r>
              <a:rPr lang="en-US" dirty="0"/>
              <a:t>multi-session</a:t>
            </a:r>
            <a:endParaRPr lang="en-US" dirty="0">
              <a:cs typeface="Segoe UI"/>
            </a:endParaRPr>
          </a:p>
          <a:p>
            <a:pPr marL="909510" lvl="2" indent="-342900"/>
            <a:r>
              <a:rPr lang="en-US" dirty="0"/>
              <a:t>Azure resources cost</a:t>
            </a:r>
            <a:endParaRPr lang="en-US" dirty="0">
              <a:cs typeface="Segoe UI"/>
            </a:endParaRPr>
          </a:p>
          <a:p>
            <a:pPr marL="633095" lvl="1" indent="-342900">
              <a:buFont typeface="Arial" panose="020B0604020202020204" pitchFamily="34" charset="0"/>
              <a:buChar char="•"/>
            </a:pPr>
            <a:endParaRPr lang="en-US" dirty="0">
              <a:cs typeface="Segoe UI"/>
            </a:endParaRPr>
          </a:p>
          <a:p>
            <a:pPr marL="633095" lvl="1" indent="-342900">
              <a:buFont typeface="Arial" panose="020B0604020202020204" pitchFamily="34" charset="0"/>
              <a:buChar char="•"/>
            </a:pPr>
            <a:endParaRPr lang="en-US" dirty="0">
              <a:cs typeface="Segoe UI"/>
            </a:endParaRPr>
          </a:p>
        </p:txBody>
      </p:sp>
    </p:spTree>
    <p:extLst>
      <p:ext uri="{BB962C8B-B14F-4D97-AF65-F5344CB8AC3E}">
        <p14:creationId xmlns:p14="http://schemas.microsoft.com/office/powerpoint/2010/main" val="216666965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17E43-8565-4820-85EC-82CEF41B776A}"/>
              </a:ext>
            </a:extLst>
          </p:cNvPr>
          <p:cNvSpPr>
            <a:spLocks noGrp="1"/>
          </p:cNvSpPr>
          <p:nvPr>
            <p:ph type="title"/>
          </p:nvPr>
        </p:nvSpPr>
        <p:spPr>
          <a:xfrm>
            <a:off x="465138" y="567457"/>
            <a:ext cx="11530584" cy="411480"/>
          </a:xfrm>
        </p:spPr>
        <p:txBody>
          <a:bodyPr/>
          <a:lstStyle/>
          <a:p>
            <a:r>
              <a:rPr lang="en-US" dirty="0"/>
              <a:t>Lesson 1: Test your knowledge</a:t>
            </a:r>
          </a:p>
        </p:txBody>
      </p:sp>
      <p:sp>
        <p:nvSpPr>
          <p:cNvPr id="5" name="Text Placeholder 4">
            <a:extLst>
              <a:ext uri="{FF2B5EF4-FFF2-40B4-BE49-F238E27FC236}">
                <a16:creationId xmlns:a16="http://schemas.microsoft.com/office/drawing/2014/main" id="{BF1D14C3-0B8B-4663-B6A3-1AB30220D220}"/>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303114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2: Configuring a session-based desktop deployment</a:t>
            </a:r>
          </a:p>
        </p:txBody>
      </p:sp>
    </p:spTree>
    <p:extLst>
      <p:ext uri="{BB962C8B-B14F-4D97-AF65-F5344CB8AC3E}">
        <p14:creationId xmlns:p14="http://schemas.microsoft.com/office/powerpoint/2010/main" val="25472486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2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This lesson introduces you to session-based desktop deployments, including collections and collection settings. You will learn how to install RDS, create, and configure collections. You will also learn about high availability options for RDS and get an overview of RemoteApp.</a:t>
            </a:r>
          </a:p>
          <a:p>
            <a:pPr marL="290195" lvl="1" indent="-290195"/>
            <a:r>
              <a:rPr lang="en-US" dirty="0"/>
              <a:t>Topics:</a:t>
            </a:r>
            <a:endParaRPr lang="en-US" dirty="0">
              <a:cs typeface="Segoe UI"/>
            </a:endParaRPr>
          </a:p>
          <a:p>
            <a:pPr marL="566420" lvl="2" indent="-283210"/>
            <a:r>
              <a:rPr lang="en-US" dirty="0"/>
              <a:t>Overview of the session-based desktop deployment process</a:t>
            </a:r>
            <a:endParaRPr lang="en-US" dirty="0">
              <a:cs typeface="Segoe UI"/>
            </a:endParaRPr>
          </a:p>
          <a:p>
            <a:pPr marL="566420" lvl="2" indent="-283210"/>
            <a:r>
              <a:rPr lang="en-US" dirty="0"/>
              <a:t>Demonstration: Install RDS</a:t>
            </a:r>
            <a:endParaRPr lang="en-US" dirty="0">
              <a:cs typeface="Segoe UI"/>
            </a:endParaRPr>
          </a:p>
          <a:p>
            <a:pPr marL="566420" lvl="2" indent="-283210"/>
            <a:r>
              <a:rPr lang="en-US" dirty="0"/>
              <a:t>What is a collection?</a:t>
            </a:r>
            <a:endParaRPr lang="en-US" dirty="0">
              <a:cs typeface="Segoe UI"/>
            </a:endParaRPr>
          </a:p>
          <a:p>
            <a:pPr marL="566420" lvl="2" indent="-283210"/>
            <a:r>
              <a:rPr lang="en-US" dirty="0"/>
              <a:t>Configure session collection settings</a:t>
            </a:r>
            <a:endParaRPr lang="en-US" dirty="0">
              <a:cs typeface="Segoe UI"/>
            </a:endParaRPr>
          </a:p>
          <a:p>
            <a:pPr marL="566420" lvl="2" indent="-283210"/>
            <a:r>
              <a:rPr lang="en-US" dirty="0"/>
              <a:t>Demonstration: Create and configure a session collection</a:t>
            </a:r>
            <a:endParaRPr lang="en-US" dirty="0">
              <a:cs typeface="Segoe UI"/>
            </a:endParaRPr>
          </a:p>
          <a:p>
            <a:pPr marL="566420" lvl="2" indent="-283210"/>
            <a:r>
              <a:rPr lang="en-US" dirty="0"/>
              <a:t>High availability options for RDS</a:t>
            </a:r>
            <a:endParaRPr lang="en-US" dirty="0">
              <a:cs typeface="Segoe UI"/>
            </a:endParaRPr>
          </a:p>
          <a:p>
            <a:pPr marL="566420" lvl="2" indent="-283210"/>
            <a:r>
              <a:rPr lang="en-US" dirty="0"/>
              <a:t>Overview of RemoteApp</a:t>
            </a:r>
            <a:endParaRPr lang="en-US" dirty="0">
              <a:cs typeface="Segoe UI"/>
            </a:endParaRPr>
          </a:p>
          <a:p>
            <a:pPr marL="566420" lvl="2" indent="-283210"/>
            <a:endParaRPr lang="en-US" dirty="0">
              <a:cs typeface="Segoe UI"/>
            </a:endParaRPr>
          </a:p>
        </p:txBody>
      </p:sp>
    </p:spTree>
    <p:extLst>
      <p:ext uri="{BB962C8B-B14F-4D97-AF65-F5344CB8AC3E}">
        <p14:creationId xmlns:p14="http://schemas.microsoft.com/office/powerpoint/2010/main" val="25039281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In this module, you will be introduced to RDS, and learn about the functionality they provide. You will also learn how to configure an RDS Session-Based desktop deployment and about personal and pooled virtual desktops.</a:t>
            </a:r>
          </a:p>
          <a:p>
            <a:pPr marL="290195" lvl="1" indent="-290195"/>
            <a:r>
              <a:rPr lang="en-US" dirty="0"/>
              <a:t>Lessons:</a:t>
            </a:r>
            <a:endParaRPr lang="en-US" dirty="0">
              <a:cs typeface="Segoe UI"/>
            </a:endParaRPr>
          </a:p>
          <a:p>
            <a:pPr marL="566420" lvl="2" indent="-283210"/>
            <a:r>
              <a:rPr lang="en-US" dirty="0"/>
              <a:t>Overview of RDS</a:t>
            </a:r>
            <a:endParaRPr lang="en-US" dirty="0">
              <a:cs typeface="Segoe UI"/>
            </a:endParaRPr>
          </a:p>
          <a:p>
            <a:pPr marL="566420" lvl="2" indent="-283210"/>
            <a:r>
              <a:rPr lang="en-US" dirty="0"/>
              <a:t>Configuring a session-based desktop deployment </a:t>
            </a:r>
            <a:endParaRPr lang="en-US" dirty="0">
              <a:cs typeface="Segoe UI"/>
            </a:endParaRPr>
          </a:p>
          <a:p>
            <a:pPr marL="566420" lvl="2" indent="-283210"/>
            <a:r>
              <a:rPr lang="en-US" dirty="0"/>
              <a:t>Overview of personal and pooled virtual desktops</a:t>
            </a:r>
            <a:endParaRPr lang="en-US" dirty="0">
              <a:cs typeface="Segoe UI"/>
            </a:endParaRPr>
          </a:p>
        </p:txBody>
      </p:sp>
    </p:spTree>
    <p:extLst>
      <p:ext uri="{BB962C8B-B14F-4D97-AF65-F5344CB8AC3E}">
        <p14:creationId xmlns:p14="http://schemas.microsoft.com/office/powerpoint/2010/main" val="20820332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the session-based desktop deployment process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pPr marL="290195" lvl="1" indent="-290195"/>
            <a:r>
              <a:rPr lang="en-US" dirty="0"/>
              <a:t>Before the deployment, add servers to Server Manager</a:t>
            </a:r>
          </a:p>
          <a:p>
            <a:pPr marL="290195" lvl="1" indent="-290195"/>
            <a:r>
              <a:rPr lang="en-US"/>
              <a:t>Avoid installing individual RDS role services because you can only manage RDS deployment </a:t>
            </a:r>
            <a:endParaRPr lang="en-US" dirty="0">
              <a:cs typeface="Segoe UI"/>
            </a:endParaRPr>
          </a:p>
          <a:p>
            <a:pPr marL="290195" lvl="1" indent="-290195"/>
            <a:r>
              <a:rPr lang="en-US" dirty="0"/>
              <a:t>Session-based desktop deployment steps:</a:t>
            </a:r>
            <a:endParaRPr lang="en-US" dirty="0">
              <a:cs typeface="Segoe UI"/>
            </a:endParaRPr>
          </a:p>
          <a:p>
            <a:pPr marL="733425" lvl="2" indent="-457200">
              <a:buFont typeface="+mj-lt"/>
              <a:buAutoNum type="arabicPeriod"/>
            </a:pPr>
            <a:r>
              <a:rPr lang="en-US" dirty="0"/>
              <a:t>Select </a:t>
            </a:r>
            <a:r>
              <a:rPr lang="en-US" b="1" dirty="0"/>
              <a:t>Remote Desktop Services Installation</a:t>
            </a:r>
            <a:r>
              <a:rPr lang="en-US" dirty="0"/>
              <a:t> option</a:t>
            </a:r>
            <a:endParaRPr lang="en-US" dirty="0">
              <a:cs typeface="Segoe UI"/>
            </a:endParaRPr>
          </a:p>
          <a:p>
            <a:pPr marL="733425" lvl="2" indent="-457200">
              <a:buFont typeface="+mj-lt"/>
              <a:buAutoNum type="arabicPeriod"/>
            </a:pPr>
            <a:r>
              <a:rPr lang="en-US" dirty="0"/>
              <a:t>Choose </a:t>
            </a:r>
            <a:r>
              <a:rPr lang="en-US" b="1" dirty="0"/>
              <a:t>Standard or Quick Start deployment</a:t>
            </a:r>
            <a:endParaRPr lang="en-US" b="1">
              <a:cs typeface="Segoe UI"/>
            </a:endParaRPr>
          </a:p>
          <a:p>
            <a:pPr marL="733425" lvl="2" indent="-457200">
              <a:buFont typeface="+mj-lt"/>
              <a:buAutoNum type="arabicPeriod"/>
            </a:pPr>
            <a:r>
              <a:rPr lang="en-US" dirty="0"/>
              <a:t>Choose </a:t>
            </a:r>
            <a:r>
              <a:rPr lang="en-US" b="1" dirty="0"/>
              <a:t>virtual machine-based or session-based deployment</a:t>
            </a:r>
            <a:endParaRPr lang="en-US" b="1">
              <a:cs typeface="Segoe UI"/>
            </a:endParaRPr>
          </a:p>
          <a:p>
            <a:pPr marL="733425" lvl="2" indent="-457200">
              <a:buFont typeface="+mj-lt"/>
              <a:buAutoNum type="arabicPeriod"/>
            </a:pPr>
            <a:r>
              <a:rPr lang="en-US"/>
              <a:t>Choose where to install RDS role services</a:t>
            </a:r>
            <a:endParaRPr lang="en-US">
              <a:cs typeface="Segoe UI"/>
            </a:endParaRPr>
          </a:p>
          <a:p>
            <a:pPr marL="290195" lvl="1" indent="-290195"/>
            <a:r>
              <a:rPr lang="en-US" dirty="0"/>
              <a:t>After RDS installs you can:</a:t>
            </a:r>
            <a:endParaRPr lang="en-US" dirty="0">
              <a:cs typeface="Segoe UI"/>
            </a:endParaRPr>
          </a:p>
          <a:p>
            <a:pPr marL="566420" lvl="2" indent="-283210"/>
            <a:r>
              <a:rPr lang="en-US" dirty="0"/>
              <a:t>Add more servers to the RDS deployment</a:t>
            </a:r>
            <a:endParaRPr lang="en-US" dirty="0">
              <a:cs typeface="Segoe UI"/>
            </a:endParaRPr>
          </a:p>
          <a:p>
            <a:pPr marL="566420" lvl="2" indent="-283210"/>
            <a:r>
              <a:rPr lang="en-US" dirty="0"/>
              <a:t>Perform configuration of the RDS deployment</a:t>
            </a:r>
            <a:endParaRPr lang="en-US" dirty="0">
              <a:cs typeface="Segoe UI"/>
            </a:endParaRPr>
          </a:p>
          <a:p>
            <a:pPr marL="290195" lvl="1" indent="-290195"/>
            <a:endParaRPr lang="en-US" dirty="0">
              <a:cs typeface="Segoe UI"/>
            </a:endParaRPr>
          </a:p>
        </p:txBody>
      </p:sp>
    </p:spTree>
    <p:extLst>
      <p:ext uri="{BB962C8B-B14F-4D97-AF65-F5344CB8AC3E}">
        <p14:creationId xmlns:p14="http://schemas.microsoft.com/office/powerpoint/2010/main" val="30673345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Install RDS (1 of 2)</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Install RDS using Server Manager</a:t>
            </a:r>
          </a:p>
          <a:p>
            <a:r>
              <a:rPr lang="en-US" dirty="0"/>
              <a:t>Install RDS using PowerShell</a:t>
            </a:r>
          </a:p>
        </p:txBody>
      </p:sp>
    </p:spTree>
    <p:extLst>
      <p:ext uri="{BB962C8B-B14F-4D97-AF65-F5344CB8AC3E}">
        <p14:creationId xmlns:p14="http://schemas.microsoft.com/office/powerpoint/2010/main" val="11426534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Install RDS (2 of 2)</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Install RDS using Server Manager</a:t>
            </a:r>
          </a:p>
          <a:p>
            <a:r>
              <a:rPr lang="en-US" dirty="0"/>
              <a:t>Install RDS using PowerShell</a:t>
            </a:r>
          </a:p>
        </p:txBody>
      </p:sp>
    </p:spTree>
    <p:extLst>
      <p:ext uri="{BB962C8B-B14F-4D97-AF65-F5344CB8AC3E}">
        <p14:creationId xmlns:p14="http://schemas.microsoft.com/office/powerpoint/2010/main" val="43733579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 is a collection?</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pPr marL="290195" lvl="1" indent="-290195"/>
            <a:r>
              <a:rPr lang="en-US" dirty="0"/>
              <a:t>A collection is a logical grouping of servers or virtual machines including:</a:t>
            </a:r>
          </a:p>
          <a:p>
            <a:pPr marL="566420" lvl="2" indent="-283210"/>
            <a:r>
              <a:rPr lang="en-US" dirty="0"/>
              <a:t>Session collections</a:t>
            </a:r>
            <a:endParaRPr lang="en-US" dirty="0">
              <a:cs typeface="Segoe UI"/>
            </a:endParaRPr>
          </a:p>
          <a:p>
            <a:pPr marL="566420" lvl="2" indent="-283210"/>
            <a:r>
              <a:rPr lang="en-US" dirty="0"/>
              <a:t>Virtual desktop collections</a:t>
            </a:r>
            <a:endParaRPr lang="en-US" dirty="0">
              <a:cs typeface="Segoe UI"/>
            </a:endParaRPr>
          </a:p>
          <a:p>
            <a:pPr marL="290195" lvl="1" indent="-290195"/>
            <a:endParaRPr lang="en-US" dirty="0">
              <a:cs typeface="Segoe UI"/>
            </a:endParaRPr>
          </a:p>
          <a:p>
            <a:pPr marL="290195" lvl="1" indent="-290195"/>
            <a:r>
              <a:rPr lang="en-US"/>
              <a:t>Manage collections as a unit to:</a:t>
            </a:r>
            <a:endParaRPr lang="en-US">
              <a:cs typeface="Segoe UI"/>
            </a:endParaRPr>
          </a:p>
          <a:p>
            <a:pPr marL="566420" lvl="2" indent="-283210"/>
            <a:r>
              <a:rPr lang="en-US" dirty="0"/>
              <a:t>Simplify and centralize administration</a:t>
            </a:r>
            <a:endParaRPr lang="en-US" dirty="0">
              <a:cs typeface="Segoe UI"/>
            </a:endParaRPr>
          </a:p>
          <a:p>
            <a:pPr marL="566420" lvl="2" indent="-283210"/>
            <a:r>
              <a:rPr lang="en-US" dirty="0"/>
              <a:t>Apply the same settings to all servers in a collection</a:t>
            </a:r>
            <a:endParaRPr lang="en-US" dirty="0">
              <a:cs typeface="Segoe UI"/>
            </a:endParaRPr>
          </a:p>
          <a:p>
            <a:pPr marL="566420" lvl="2" indent="-283210"/>
            <a:r>
              <a:rPr lang="en-US" dirty="0"/>
              <a:t>Manage collections not individual collection members</a:t>
            </a:r>
            <a:endParaRPr lang="en-US" dirty="0">
              <a:cs typeface="Segoe UI"/>
            </a:endParaRPr>
          </a:p>
          <a:p>
            <a:pPr marL="290195" lvl="1" indent="-290195"/>
            <a:endParaRPr lang="en-US" dirty="0">
              <a:cs typeface="Segoe UI"/>
            </a:endParaRPr>
          </a:p>
          <a:p>
            <a:pPr marL="290195" lvl="1" indent="-290195"/>
            <a:r>
              <a:rPr lang="en-US" dirty="0"/>
              <a:t>Servers can only be in one collection:</a:t>
            </a:r>
            <a:endParaRPr lang="en-US" dirty="0">
              <a:cs typeface="Segoe UI"/>
            </a:endParaRPr>
          </a:p>
          <a:p>
            <a:pPr marL="566420" lvl="2" indent="-283210"/>
            <a:r>
              <a:rPr lang="en-US" dirty="0"/>
              <a:t>Multiple collections are required if servers must be configured differently</a:t>
            </a:r>
            <a:endParaRPr lang="en-US" dirty="0">
              <a:cs typeface="Segoe UI"/>
            </a:endParaRPr>
          </a:p>
          <a:p>
            <a:pPr marL="566420" lvl="2" indent="-283210"/>
            <a:r>
              <a:rPr lang="en-US" dirty="0"/>
              <a:t>A collection can provide high availability because client requests can be directed to any collection member</a:t>
            </a:r>
            <a:endParaRPr lang="en-US" dirty="0">
              <a:cs typeface="Segoe UI"/>
            </a:endParaRPr>
          </a:p>
          <a:p>
            <a:pPr marL="290195" lvl="1" indent="-290195"/>
            <a:endParaRPr lang="en-US" dirty="0">
              <a:cs typeface="Segoe UI"/>
            </a:endParaRPr>
          </a:p>
        </p:txBody>
      </p:sp>
    </p:spTree>
    <p:extLst>
      <p:ext uri="{BB962C8B-B14F-4D97-AF65-F5344CB8AC3E}">
        <p14:creationId xmlns:p14="http://schemas.microsoft.com/office/powerpoint/2010/main" val="28184761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Configure session collection settings</a:t>
            </a:r>
          </a:p>
        </p:txBody>
      </p:sp>
      <p:pic>
        <p:nvPicPr>
          <p:cNvPr id="3" name="Picture 2" descr="Screen shot of the IT Session Collection properties. The User Profile Disks tab is selected and user profile disks have been enabled, pointing to the \\SEA-DC1\RDSUserProfiles shared folder.">
            <a:extLst>
              <a:ext uri="{FF2B5EF4-FFF2-40B4-BE49-F238E27FC236}">
                <a16:creationId xmlns:a16="http://schemas.microsoft.com/office/drawing/2014/main" id="{C03D1C5A-EF0F-457B-8DE9-607CDA69217F}"/>
              </a:ext>
            </a:extLst>
          </p:cNvPr>
          <p:cNvPicPr>
            <a:picLocks noChangeAspect="1"/>
          </p:cNvPicPr>
          <p:nvPr/>
        </p:nvPicPr>
        <p:blipFill>
          <a:blip r:embed="rId3"/>
          <a:stretch>
            <a:fillRect/>
          </a:stretch>
        </p:blipFill>
        <p:spPr>
          <a:xfrm>
            <a:off x="2919434" y="1265881"/>
            <a:ext cx="6597606" cy="5315734"/>
          </a:xfrm>
          <a:prstGeom prst="rect">
            <a:avLst/>
          </a:prstGeom>
          <a:ln w="12700">
            <a:solidFill>
              <a:schemeClr val="tx1"/>
            </a:solidFill>
          </a:ln>
        </p:spPr>
      </p:pic>
    </p:spTree>
    <p:extLst>
      <p:ext uri="{BB962C8B-B14F-4D97-AF65-F5344CB8AC3E}">
        <p14:creationId xmlns:p14="http://schemas.microsoft.com/office/powerpoint/2010/main" val="258978013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and configure a session collection (1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Create and configure a session collection using Server Manager</a:t>
            </a:r>
          </a:p>
          <a:p>
            <a:r>
              <a:rPr lang="en-US" dirty="0"/>
              <a:t>Create and configure a session collection using PowerShell</a:t>
            </a:r>
          </a:p>
          <a:p>
            <a:r>
              <a:rPr lang="en-US" dirty="0"/>
              <a:t>Connect to RD Session Host from client</a:t>
            </a:r>
          </a:p>
        </p:txBody>
      </p:sp>
    </p:spTree>
    <p:extLst>
      <p:ext uri="{BB962C8B-B14F-4D97-AF65-F5344CB8AC3E}">
        <p14:creationId xmlns:p14="http://schemas.microsoft.com/office/powerpoint/2010/main" val="130689868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and configure a session collection (2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Create and configure a session collection using Server Manager</a:t>
            </a:r>
          </a:p>
          <a:p>
            <a:r>
              <a:rPr lang="en-US" dirty="0"/>
              <a:t>Create and configure a session collection using PowerShell</a:t>
            </a:r>
          </a:p>
          <a:p>
            <a:r>
              <a:rPr lang="en-US" dirty="0"/>
              <a:t>Connect to RD Session Host from client</a:t>
            </a:r>
          </a:p>
        </p:txBody>
      </p:sp>
    </p:spTree>
    <p:extLst>
      <p:ext uri="{BB962C8B-B14F-4D97-AF65-F5344CB8AC3E}">
        <p14:creationId xmlns:p14="http://schemas.microsoft.com/office/powerpoint/2010/main" val="12273452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and configure a session collection (3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Create and configure a session collection using Server Manager</a:t>
            </a:r>
          </a:p>
          <a:p>
            <a:r>
              <a:rPr lang="en-US" dirty="0"/>
              <a:t>Create and configure a session collection using PowerShell</a:t>
            </a:r>
          </a:p>
          <a:p>
            <a:r>
              <a:rPr lang="en-US" dirty="0"/>
              <a:t>Connect to RD Session Host from client</a:t>
            </a:r>
          </a:p>
        </p:txBody>
      </p:sp>
    </p:spTree>
    <p:extLst>
      <p:ext uri="{BB962C8B-B14F-4D97-AF65-F5344CB8AC3E}">
        <p14:creationId xmlns:p14="http://schemas.microsoft.com/office/powerpoint/2010/main" val="62524290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High availability options for RDS</a:t>
            </a:r>
          </a:p>
        </p:txBody>
      </p:sp>
      <p:grpSp>
        <p:nvGrpSpPr>
          <p:cNvPr id="226" name="Group 225" descr="Illustration of a RDS highly available environment with all the Remote Desktop Services roles indicated. All roles are stacked  to illustrate high-availability.">
            <a:extLst>
              <a:ext uri="{FF2B5EF4-FFF2-40B4-BE49-F238E27FC236}">
                <a16:creationId xmlns:a16="http://schemas.microsoft.com/office/drawing/2014/main" id="{320DF3FA-5528-4E83-A81B-A1499AE9A18A}"/>
              </a:ext>
            </a:extLst>
          </p:cNvPr>
          <p:cNvGrpSpPr/>
          <p:nvPr/>
        </p:nvGrpSpPr>
        <p:grpSpPr>
          <a:xfrm>
            <a:off x="1720585" y="1069925"/>
            <a:ext cx="8995661" cy="5763438"/>
            <a:chOff x="1720585" y="1164054"/>
            <a:chExt cx="8995661" cy="5763438"/>
          </a:xfrm>
        </p:grpSpPr>
        <p:grpSp>
          <p:nvGrpSpPr>
            <p:cNvPr id="4" name="Group 3"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AE8EBFFE-A234-4944-B2A7-AE6F5E15B32E}"/>
                </a:ext>
              </a:extLst>
            </p:cNvPr>
            <p:cNvGrpSpPr/>
            <p:nvPr/>
          </p:nvGrpSpPr>
          <p:grpSpPr>
            <a:xfrm>
              <a:off x="4905944" y="2478096"/>
              <a:ext cx="2624359" cy="2175197"/>
              <a:chOff x="5096402" y="9441"/>
              <a:chExt cx="2624359" cy="2175197"/>
            </a:xfrm>
          </p:grpSpPr>
          <p:sp>
            <p:nvSpPr>
              <p:cNvPr id="5" name="Rectangle 4">
                <a:extLst>
                  <a:ext uri="{FF2B5EF4-FFF2-40B4-BE49-F238E27FC236}">
                    <a16:creationId xmlns:a16="http://schemas.microsoft.com/office/drawing/2014/main" id="{77C102AB-0C3B-45B0-A238-7B7523E37C88}"/>
                  </a:ext>
                </a:extLst>
              </p:cNvPr>
              <p:cNvSpPr/>
              <p:nvPr/>
            </p:nvSpPr>
            <p:spPr bwMode="auto">
              <a:xfrm>
                <a:off x="5096402" y="9441"/>
                <a:ext cx="2624359" cy="2175197"/>
              </a:xfrm>
              <a:prstGeom prst="rect">
                <a:avLst/>
              </a:prstGeom>
              <a:solidFill>
                <a:schemeClr val="accent1"/>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grpSp>
            <p:nvGrpSpPr>
              <p:cNvPr id="6" name="Group 5">
                <a:extLst>
                  <a:ext uri="{FF2B5EF4-FFF2-40B4-BE49-F238E27FC236}">
                    <a16:creationId xmlns:a16="http://schemas.microsoft.com/office/drawing/2014/main" id="{A43EB94E-1818-4CB9-86F7-6BF057F63660}"/>
                  </a:ext>
                </a:extLst>
              </p:cNvPr>
              <p:cNvGrpSpPr/>
              <p:nvPr/>
            </p:nvGrpSpPr>
            <p:grpSpPr>
              <a:xfrm>
                <a:off x="5121282" y="115980"/>
                <a:ext cx="1279518" cy="1564761"/>
                <a:chOff x="3983682" y="3263541"/>
                <a:chExt cx="1522468" cy="1861874"/>
              </a:xfrm>
            </p:grpSpPr>
            <p:sp>
              <p:nvSpPr>
                <p:cNvPr id="12" name="Rectangle 11">
                  <a:extLst>
                    <a:ext uri="{FF2B5EF4-FFF2-40B4-BE49-F238E27FC236}">
                      <a16:creationId xmlns:a16="http://schemas.microsoft.com/office/drawing/2014/main" id="{86DF6131-F5F3-4B96-B1A1-9334F5F0E402}"/>
                    </a:ext>
                  </a:extLst>
                </p:cNvPr>
                <p:cNvSpPr/>
                <p:nvPr/>
              </p:nvSpPr>
              <p:spPr>
                <a:xfrm>
                  <a:off x="3983682" y="4136632"/>
                  <a:ext cx="1522468" cy="988783"/>
                </a:xfrm>
                <a:prstGeom prst="rect">
                  <a:avLst/>
                </a:prstGeom>
              </p:spPr>
              <p:txBody>
                <a:bodyPr wrap="none">
                  <a:spAutoFit/>
                </a:bodyPr>
                <a:lstStyle/>
                <a:p>
                  <a:pPr lvl="0" algn="ctr"/>
                  <a:r>
                    <a:rPr lang="en-US" sz="1600" b="1" dirty="0">
                      <a:solidFill>
                        <a:prstClr val="black"/>
                      </a:solidFill>
                    </a:rPr>
                    <a:t>RD</a:t>
                  </a:r>
                </a:p>
                <a:p>
                  <a:pPr lvl="0" algn="ctr"/>
                  <a:r>
                    <a:rPr lang="en-US" sz="1600" b="1" dirty="0">
                      <a:solidFill>
                        <a:prstClr val="black"/>
                      </a:solidFill>
                    </a:rPr>
                    <a:t>Connection</a:t>
                  </a:r>
                </a:p>
                <a:p>
                  <a:pPr lvl="0" algn="ctr"/>
                  <a:r>
                    <a:rPr lang="en-US" sz="1600" b="1" dirty="0">
                      <a:solidFill>
                        <a:prstClr val="black"/>
                      </a:solidFill>
                    </a:rPr>
                    <a:t>Broker</a:t>
                  </a:r>
                </a:p>
              </p:txBody>
            </p:sp>
            <p:pic>
              <p:nvPicPr>
                <p:cNvPr id="13" name="Picture 12">
                  <a:extLst>
                    <a:ext uri="{FF2B5EF4-FFF2-40B4-BE49-F238E27FC236}">
                      <a16:creationId xmlns:a16="http://schemas.microsoft.com/office/drawing/2014/main" id="{B3C02D19-CA3E-4CBB-A6F1-B4F9E641B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263541"/>
                  <a:ext cx="510723" cy="905716"/>
                </a:xfrm>
                <a:prstGeom prst="rect">
                  <a:avLst/>
                </a:prstGeom>
              </p:spPr>
            </p:pic>
            <p:pic>
              <p:nvPicPr>
                <p:cNvPr id="14" name="Picture 8" descr="C:\ID Resources\ID_Editor_Reference\LeX Graphics 4_2014\network_connected_flat.png">
                  <a:extLst>
                    <a:ext uri="{FF2B5EF4-FFF2-40B4-BE49-F238E27FC236}">
                      <a16:creationId xmlns:a16="http://schemas.microsoft.com/office/drawing/2014/main" id="{6E9B0E54-84BD-44AB-9079-AA61300479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546979" y="3765180"/>
                  <a:ext cx="719861" cy="373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CD8ABC06-7978-4804-8B55-1174108F985C}"/>
                  </a:ext>
                </a:extLst>
              </p:cNvPr>
              <p:cNvGrpSpPr/>
              <p:nvPr/>
            </p:nvGrpSpPr>
            <p:grpSpPr>
              <a:xfrm>
                <a:off x="6746491" y="561503"/>
                <a:ext cx="568709" cy="733897"/>
                <a:chOff x="6745617" y="1170695"/>
                <a:chExt cx="568709" cy="733897"/>
              </a:xfrm>
            </p:grpSpPr>
            <p:pic>
              <p:nvPicPr>
                <p:cNvPr id="9" name="Picture 2" descr="C:\ID Resources\ID_Editor_Reference\LeX Graphics 4_2014\database_full.png">
                  <a:extLst>
                    <a:ext uri="{FF2B5EF4-FFF2-40B4-BE49-F238E27FC236}">
                      <a16:creationId xmlns:a16="http://schemas.microsoft.com/office/drawing/2014/main" id="{92240D8B-82A3-47D6-B379-C3F61258C9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617" y="1170695"/>
                  <a:ext cx="263909" cy="429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ID Resources\ID_Editor_Reference\LeX Graphics 4_2014\database_full.png">
                  <a:extLst>
                    <a:ext uri="{FF2B5EF4-FFF2-40B4-BE49-F238E27FC236}">
                      <a16:creationId xmlns:a16="http://schemas.microsoft.com/office/drawing/2014/main" id="{75FBF767-5908-4163-B40A-71DE44A7B6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8017" y="1323095"/>
                  <a:ext cx="263909" cy="4290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ID Resources\ID_Editor_Reference\LeX Graphics 4_2014\database_full.png">
                  <a:extLst>
                    <a:ext uri="{FF2B5EF4-FFF2-40B4-BE49-F238E27FC236}">
                      <a16:creationId xmlns:a16="http://schemas.microsoft.com/office/drawing/2014/main" id="{2CE4135A-CD8E-44C9-B968-75F6177D8A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417" y="1475495"/>
                  <a:ext cx="263909" cy="42909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F0E033E2-6604-4558-BD1A-3FB28AFE1B5D}"/>
                  </a:ext>
                </a:extLst>
              </p:cNvPr>
              <p:cNvSpPr/>
              <p:nvPr/>
            </p:nvSpPr>
            <p:spPr>
              <a:xfrm>
                <a:off x="6777301" y="1316281"/>
                <a:ext cx="607859" cy="338554"/>
              </a:xfrm>
              <a:prstGeom prst="rect">
                <a:avLst/>
              </a:prstGeom>
            </p:spPr>
            <p:txBody>
              <a:bodyPr wrap="none">
                <a:spAutoFit/>
              </a:bodyPr>
              <a:lstStyle/>
              <a:p>
                <a:pPr lvl="0" algn="ctr"/>
                <a:r>
                  <a:rPr lang="en-US" sz="1600" b="1" dirty="0">
                    <a:solidFill>
                      <a:prstClr val="black"/>
                    </a:solidFill>
                  </a:rPr>
                  <a:t>WID</a:t>
                </a:r>
              </a:p>
            </p:txBody>
          </p:sp>
        </p:grpSp>
        <p:cxnSp>
          <p:nvCxnSpPr>
            <p:cNvPr id="15" name="Straight Connector 14"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5116E3E4-6CAB-455F-B8F1-F3316E7A3805}"/>
                </a:ext>
              </a:extLst>
            </p:cNvPr>
            <p:cNvCxnSpPr/>
            <p:nvPr/>
          </p:nvCxnSpPr>
          <p:spPr bwMode="auto">
            <a:xfrm flipV="1">
              <a:off x="6263133" y="3061850"/>
              <a:ext cx="0" cy="562389"/>
            </a:xfrm>
            <a:prstGeom prst="line">
              <a:avLst/>
            </a:prstGeom>
            <a:ln w="381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DCE5CA36-C4B2-478F-B0E8-B641A650FE56}"/>
                </a:ext>
              </a:extLst>
            </p:cNvPr>
            <p:cNvSpPr/>
            <p:nvPr/>
          </p:nvSpPr>
          <p:spPr bwMode="auto">
            <a:xfrm>
              <a:off x="4817293" y="2423547"/>
              <a:ext cx="2879601" cy="2386754"/>
            </a:xfrm>
            <a:prstGeom prst="rect">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cxnSp>
          <p:nvCxnSpPr>
            <p:cNvPr id="53" name="Straight Connector 52"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BCE38A3C-86AF-4B43-AF70-85A0499CBED3}"/>
                </a:ext>
              </a:extLst>
            </p:cNvPr>
            <p:cNvCxnSpPr>
              <a:cxnSpLocks/>
              <a:stCxn id="213" idx="3"/>
              <a:endCxn id="245" idx="1"/>
            </p:cNvCxnSpPr>
            <p:nvPr/>
          </p:nvCxnSpPr>
          <p:spPr bwMode="auto">
            <a:xfrm>
              <a:off x="7189653" y="2268364"/>
              <a:ext cx="1359456" cy="435311"/>
            </a:xfrm>
            <a:prstGeom prst="line">
              <a:avLst/>
            </a:prstGeom>
            <a:ln w="381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FC52D898-0406-4762-9322-C5991642626D}"/>
                </a:ext>
              </a:extLst>
            </p:cNvPr>
            <p:cNvCxnSpPr>
              <a:cxnSpLocks/>
              <a:endCxn id="227" idx="1"/>
            </p:cNvCxnSpPr>
            <p:nvPr/>
          </p:nvCxnSpPr>
          <p:spPr bwMode="auto">
            <a:xfrm>
              <a:off x="7194702" y="4488556"/>
              <a:ext cx="1380665" cy="481398"/>
            </a:xfrm>
            <a:prstGeom prst="line">
              <a:avLst/>
            </a:prstGeom>
            <a:ln w="381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EFEA09E2-B616-4C50-8996-DC8BF5F06628}"/>
                </a:ext>
              </a:extLst>
            </p:cNvPr>
            <p:cNvCxnSpPr>
              <a:cxnSpLocks/>
            </p:cNvCxnSpPr>
            <p:nvPr/>
          </p:nvCxnSpPr>
          <p:spPr>
            <a:xfrm flipV="1">
              <a:off x="3616789" y="3030158"/>
              <a:ext cx="1700449" cy="14697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07CE45E7-6873-4FF3-AF51-4BA25062074A}"/>
                </a:ext>
              </a:extLst>
            </p:cNvPr>
            <p:cNvCxnSpPr>
              <a:cxnSpLocks/>
              <a:endCxn id="216" idx="1"/>
            </p:cNvCxnSpPr>
            <p:nvPr/>
          </p:nvCxnSpPr>
          <p:spPr>
            <a:xfrm flipV="1">
              <a:off x="3865093" y="2022059"/>
              <a:ext cx="1183681" cy="10081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9836FAD4-8D35-4F4E-B6AB-F3EC2AC510C8}"/>
                </a:ext>
              </a:extLst>
            </p:cNvPr>
            <p:cNvCxnSpPr>
              <a:cxnSpLocks/>
            </p:cNvCxnSpPr>
            <p:nvPr/>
          </p:nvCxnSpPr>
          <p:spPr bwMode="auto">
            <a:xfrm>
              <a:off x="7033178" y="3006223"/>
              <a:ext cx="1567225" cy="1133333"/>
            </a:xfrm>
            <a:prstGeom prst="line">
              <a:avLst/>
            </a:prstGeom>
            <a:ln w="381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6" name="Group 135"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BC5280FB-93F2-41A0-85ED-F3ED38092C1E}"/>
                </a:ext>
              </a:extLst>
            </p:cNvPr>
            <p:cNvGrpSpPr/>
            <p:nvPr/>
          </p:nvGrpSpPr>
          <p:grpSpPr>
            <a:xfrm>
              <a:off x="1720585" y="1236499"/>
              <a:ext cx="2065863" cy="584775"/>
              <a:chOff x="980608" y="1130396"/>
              <a:chExt cx="1819013" cy="584775"/>
            </a:xfrm>
          </p:grpSpPr>
          <p:sp>
            <p:nvSpPr>
              <p:cNvPr id="137" name="Rectangle 136">
                <a:extLst>
                  <a:ext uri="{FF2B5EF4-FFF2-40B4-BE49-F238E27FC236}">
                    <a16:creationId xmlns:a16="http://schemas.microsoft.com/office/drawing/2014/main" id="{1530C154-2524-45BE-8E0C-F2FE831C710C}"/>
                  </a:ext>
                </a:extLst>
              </p:cNvPr>
              <p:cNvSpPr/>
              <p:nvPr/>
            </p:nvSpPr>
            <p:spPr>
              <a:xfrm>
                <a:off x="1058442" y="1146190"/>
                <a:ext cx="1741179" cy="533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98553AA-E406-4CA0-A6A0-D2828D665C8F}"/>
                  </a:ext>
                </a:extLst>
              </p:cNvPr>
              <p:cNvSpPr/>
              <p:nvPr/>
            </p:nvSpPr>
            <p:spPr>
              <a:xfrm>
                <a:off x="980608" y="1130396"/>
                <a:ext cx="1814546" cy="584775"/>
              </a:xfrm>
              <a:prstGeom prst="rect">
                <a:avLst/>
              </a:prstGeom>
            </p:spPr>
            <p:txBody>
              <a:bodyPr wrap="none">
                <a:spAutoFit/>
              </a:bodyPr>
              <a:lstStyle/>
              <a:p>
                <a:pPr algn="ctr">
                  <a:lnSpc>
                    <a:spcPct val="90000"/>
                  </a:lnSpc>
                  <a:spcBef>
                    <a:spcPct val="20000"/>
                  </a:spcBef>
                  <a:buSzPct val="90000"/>
                </a:pPr>
                <a:r>
                  <a:rPr lang="en-US" sz="1600" dirty="0">
                    <a:solidFill>
                      <a:schemeClr val="tx1">
                        <a:alpha val="99000"/>
                      </a:schemeClr>
                    </a:solidFill>
                  </a:rPr>
                  <a:t>Multiple servers in</a:t>
                </a:r>
              </a:p>
              <a:p>
                <a:pPr algn="ctr">
                  <a:lnSpc>
                    <a:spcPct val="90000"/>
                  </a:lnSpc>
                  <a:spcBef>
                    <a:spcPct val="20000"/>
                  </a:spcBef>
                  <a:buSzPct val="90000"/>
                </a:pPr>
                <a:r>
                  <a:rPr lang="en-US" sz="1600" dirty="0">
                    <a:solidFill>
                      <a:schemeClr val="tx1">
                        <a:alpha val="99000"/>
                      </a:schemeClr>
                    </a:solidFill>
                  </a:rPr>
                  <a:t>an RDS deployment</a:t>
                </a:r>
              </a:p>
            </p:txBody>
          </p:sp>
        </p:grpSp>
        <p:grpSp>
          <p:nvGrpSpPr>
            <p:cNvPr id="139" name="Group 138"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92385CA9-9C8E-463A-BE92-AB5EB7600B80}"/>
                </a:ext>
              </a:extLst>
            </p:cNvPr>
            <p:cNvGrpSpPr/>
            <p:nvPr/>
          </p:nvGrpSpPr>
          <p:grpSpPr>
            <a:xfrm>
              <a:off x="8575367" y="6167659"/>
              <a:ext cx="2140879" cy="666957"/>
              <a:chOff x="820566" y="949548"/>
              <a:chExt cx="2243455" cy="666957"/>
            </a:xfrm>
          </p:grpSpPr>
          <p:sp>
            <p:nvSpPr>
              <p:cNvPr id="140" name="Rectangle 139">
                <a:extLst>
                  <a:ext uri="{FF2B5EF4-FFF2-40B4-BE49-F238E27FC236}">
                    <a16:creationId xmlns:a16="http://schemas.microsoft.com/office/drawing/2014/main" id="{FC754F0B-C920-4AB5-BA18-9325D6A3FD1A}"/>
                  </a:ext>
                </a:extLst>
              </p:cNvPr>
              <p:cNvSpPr/>
              <p:nvPr/>
            </p:nvSpPr>
            <p:spPr>
              <a:xfrm>
                <a:off x="820566" y="949548"/>
                <a:ext cx="2243455" cy="6669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A707AE4-F12B-44CD-A218-CB2AF42EC3C1}"/>
                  </a:ext>
                </a:extLst>
              </p:cNvPr>
              <p:cNvSpPr/>
              <p:nvPr/>
            </p:nvSpPr>
            <p:spPr>
              <a:xfrm>
                <a:off x="855820" y="959860"/>
                <a:ext cx="2172946" cy="646331"/>
              </a:xfrm>
              <a:prstGeom prst="rect">
                <a:avLst/>
              </a:prstGeom>
            </p:spPr>
            <p:txBody>
              <a:bodyPr wrap="square">
                <a:spAutoFit/>
              </a:bodyPr>
              <a:lstStyle/>
              <a:p>
                <a:pPr algn="ctr">
                  <a:lnSpc>
                    <a:spcPct val="90000"/>
                  </a:lnSpc>
                  <a:spcBef>
                    <a:spcPct val="20000"/>
                  </a:spcBef>
                  <a:buSzPct val="90000"/>
                </a:pPr>
                <a:r>
                  <a:rPr lang="en-US" dirty="0">
                    <a:solidFill>
                      <a:schemeClr val="tx1">
                        <a:alpha val="99000"/>
                      </a:schemeClr>
                    </a:solidFill>
                    <a:latin typeface="Segoe UI" panose="020B0502040204020203" pitchFamily="34" charset="0"/>
                    <a:ea typeface="Segoe UI" panose="020B0502040204020203" pitchFamily="34" charset="0"/>
                    <a:cs typeface="Segoe UI" panose="020B0502040204020203" pitchFamily="34" charset="0"/>
                  </a:rPr>
                  <a:t>Multiple servers in</a:t>
                </a:r>
              </a:p>
              <a:p>
                <a:pPr algn="ctr">
                  <a:lnSpc>
                    <a:spcPct val="90000"/>
                  </a:lnSpc>
                  <a:spcBef>
                    <a:spcPct val="20000"/>
                  </a:spcBef>
                  <a:buSzPct val="90000"/>
                </a:pPr>
                <a:r>
                  <a:rPr lang="en-US" dirty="0">
                    <a:solidFill>
                      <a:schemeClr val="tx1">
                        <a:alpha val="99000"/>
                      </a:schemeClr>
                    </a:solidFill>
                    <a:latin typeface="Segoe UI" panose="020B0502040204020203" pitchFamily="34" charset="0"/>
                    <a:ea typeface="Segoe UI" panose="020B0502040204020203" pitchFamily="34" charset="0"/>
                    <a:cs typeface="Segoe UI" panose="020B0502040204020203" pitchFamily="34" charset="0"/>
                  </a:rPr>
                  <a:t>a collection</a:t>
                </a:r>
              </a:p>
            </p:txBody>
          </p:sp>
        </p:grpSp>
        <p:grpSp>
          <p:nvGrpSpPr>
            <p:cNvPr id="144" name="Group 143">
              <a:extLst>
                <a:ext uri="{FF2B5EF4-FFF2-40B4-BE49-F238E27FC236}">
                  <a16:creationId xmlns:a16="http://schemas.microsoft.com/office/drawing/2014/main" id="{6FFB4F46-114F-48D6-81B5-4D5DCE2DB867}"/>
                </a:ext>
              </a:extLst>
            </p:cNvPr>
            <p:cNvGrpSpPr/>
            <p:nvPr/>
          </p:nvGrpSpPr>
          <p:grpSpPr>
            <a:xfrm>
              <a:off x="8549109" y="1236500"/>
              <a:ext cx="1891408" cy="584775"/>
              <a:chOff x="1055801" y="1063625"/>
              <a:chExt cx="1741179" cy="584777"/>
            </a:xfrm>
          </p:grpSpPr>
          <p:sp>
            <p:nvSpPr>
              <p:cNvPr id="145" name="Rectangle 144">
                <a:extLst>
                  <a:ext uri="{FF2B5EF4-FFF2-40B4-BE49-F238E27FC236}">
                    <a16:creationId xmlns:a16="http://schemas.microsoft.com/office/drawing/2014/main" id="{3762E3B8-AAEF-4B09-8C5D-65970D877664}"/>
                  </a:ext>
                </a:extLst>
              </p:cNvPr>
              <p:cNvSpPr/>
              <p:nvPr/>
            </p:nvSpPr>
            <p:spPr>
              <a:xfrm>
                <a:off x="1055801" y="1066705"/>
                <a:ext cx="1741179" cy="533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E7C349D-9D04-4FB6-986B-054D4510903D}"/>
                  </a:ext>
                </a:extLst>
              </p:cNvPr>
              <p:cNvSpPr/>
              <p:nvPr/>
            </p:nvSpPr>
            <p:spPr>
              <a:xfrm>
                <a:off x="1196042" y="1063625"/>
                <a:ext cx="1497911" cy="584777"/>
              </a:xfrm>
              <a:prstGeom prst="rect">
                <a:avLst/>
              </a:prstGeom>
            </p:spPr>
            <p:txBody>
              <a:bodyPr wrap="none">
                <a:spAutoFit/>
              </a:bodyPr>
              <a:lstStyle/>
              <a:p>
                <a:pPr algn="ctr">
                  <a:lnSpc>
                    <a:spcPct val="90000"/>
                  </a:lnSpc>
                  <a:spcBef>
                    <a:spcPct val="20000"/>
                  </a:spcBef>
                  <a:buSzPct val="90000"/>
                </a:pPr>
                <a:r>
                  <a:rPr lang="en-US" sz="1600" dirty="0">
                    <a:solidFill>
                      <a:schemeClr val="tx1">
                        <a:alpha val="99000"/>
                      </a:schemeClr>
                    </a:solidFill>
                  </a:rPr>
                  <a:t>Hyper-V</a:t>
                </a:r>
              </a:p>
              <a:p>
                <a:pPr algn="ctr">
                  <a:lnSpc>
                    <a:spcPct val="90000"/>
                  </a:lnSpc>
                  <a:spcBef>
                    <a:spcPct val="20000"/>
                  </a:spcBef>
                  <a:buSzPct val="90000"/>
                </a:pPr>
                <a:r>
                  <a:rPr lang="en-US" sz="1600" dirty="0">
                    <a:solidFill>
                      <a:schemeClr val="tx1">
                        <a:alpha val="99000"/>
                      </a:schemeClr>
                    </a:solidFill>
                  </a:rPr>
                  <a:t>failover cluster</a:t>
                </a:r>
              </a:p>
            </p:txBody>
          </p:sp>
        </p:grpSp>
        <p:grpSp>
          <p:nvGrpSpPr>
            <p:cNvPr id="3" name="Group 2">
              <a:extLst>
                <a:ext uri="{FF2B5EF4-FFF2-40B4-BE49-F238E27FC236}">
                  <a16:creationId xmlns:a16="http://schemas.microsoft.com/office/drawing/2014/main" id="{F172AE26-ECF4-4BC1-A060-5F1247866AEE}"/>
                </a:ext>
              </a:extLst>
            </p:cNvPr>
            <p:cNvGrpSpPr/>
            <p:nvPr/>
          </p:nvGrpSpPr>
          <p:grpSpPr>
            <a:xfrm>
              <a:off x="2003888" y="4726900"/>
              <a:ext cx="1891408" cy="1751955"/>
              <a:chOff x="2003888" y="4726900"/>
              <a:chExt cx="1891408" cy="1751955"/>
            </a:xfrm>
          </p:grpSpPr>
          <p:sp>
            <p:nvSpPr>
              <p:cNvPr id="65" name="Rectangle 64">
                <a:extLst>
                  <a:ext uri="{FF2B5EF4-FFF2-40B4-BE49-F238E27FC236}">
                    <a16:creationId xmlns:a16="http://schemas.microsoft.com/office/drawing/2014/main" id="{6A1D668D-CC8D-44AD-A53B-94CCBFD2BC7C}"/>
                  </a:ext>
                </a:extLst>
              </p:cNvPr>
              <p:cNvSpPr/>
              <p:nvPr/>
            </p:nvSpPr>
            <p:spPr bwMode="auto">
              <a:xfrm>
                <a:off x="2003888" y="4726900"/>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98" name="Rectangle 197">
                <a:extLst>
                  <a:ext uri="{FF2B5EF4-FFF2-40B4-BE49-F238E27FC236}">
                    <a16:creationId xmlns:a16="http://schemas.microsoft.com/office/drawing/2014/main" id="{AC1A44CB-3597-48C9-92C6-9E590593C770}"/>
                  </a:ext>
                </a:extLst>
              </p:cNvPr>
              <p:cNvSpPr/>
              <p:nvPr/>
            </p:nvSpPr>
            <p:spPr>
              <a:xfrm>
                <a:off x="2230484" y="6140301"/>
                <a:ext cx="1357231" cy="338554"/>
              </a:xfrm>
              <a:prstGeom prst="rect">
                <a:avLst/>
              </a:prstGeom>
            </p:spPr>
            <p:txBody>
              <a:bodyPr wrap="none">
                <a:spAutoFit/>
              </a:bodyPr>
              <a:lstStyle/>
              <a:p>
                <a:pPr lvl="0" algn="ctr"/>
                <a:r>
                  <a:rPr lang="en-US" sz="1600" b="1" dirty="0">
                    <a:solidFill>
                      <a:prstClr val="black"/>
                    </a:solidFill>
                  </a:rPr>
                  <a:t>RD Gateway</a:t>
                </a:r>
              </a:p>
            </p:txBody>
          </p:sp>
        </p:grpSp>
        <p:cxnSp>
          <p:nvCxnSpPr>
            <p:cNvPr id="17" name="Straight Arrow Connector 16"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39D1009E-5735-4F17-ADFF-6DF0335FAFF8}"/>
                </a:ext>
              </a:extLst>
            </p:cNvPr>
            <p:cNvCxnSpPr>
              <a:cxnSpLocks/>
              <a:endCxn id="118" idx="1"/>
            </p:cNvCxnSpPr>
            <p:nvPr/>
          </p:nvCxnSpPr>
          <p:spPr>
            <a:xfrm flipV="1">
              <a:off x="3895212" y="4142651"/>
              <a:ext cx="1153628" cy="6035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Illustration of a RDS highly available environment with all the Remote Desktop Services roles shown. All roles are staked once on each to illustrate high-availability.">
              <a:extLst>
                <a:ext uri="{FF2B5EF4-FFF2-40B4-BE49-F238E27FC236}">
                  <a16:creationId xmlns:a16="http://schemas.microsoft.com/office/drawing/2014/main" id="{75849CA4-4463-43CC-8AC4-89907B2646CD}"/>
                </a:ext>
              </a:extLst>
            </p:cNvPr>
            <p:cNvCxnSpPr>
              <a:cxnSpLocks/>
            </p:cNvCxnSpPr>
            <p:nvPr/>
          </p:nvCxnSpPr>
          <p:spPr>
            <a:xfrm flipV="1">
              <a:off x="3943379" y="2933435"/>
              <a:ext cx="1354866" cy="2720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A309958B-8222-42B0-BC68-CB7462308D0F}"/>
                </a:ext>
              </a:extLst>
            </p:cNvPr>
            <p:cNvGrpSpPr/>
            <p:nvPr/>
          </p:nvGrpSpPr>
          <p:grpSpPr>
            <a:xfrm>
              <a:off x="1754417" y="4480595"/>
              <a:ext cx="1891408" cy="1716009"/>
              <a:chOff x="7023992" y="3008391"/>
              <a:chExt cx="1891408" cy="1716009"/>
            </a:xfrm>
          </p:grpSpPr>
          <p:sp>
            <p:nvSpPr>
              <p:cNvPr id="201" name="Rectangle 200">
                <a:extLst>
                  <a:ext uri="{FF2B5EF4-FFF2-40B4-BE49-F238E27FC236}">
                    <a16:creationId xmlns:a16="http://schemas.microsoft.com/office/drawing/2014/main" id="{7A12BD62-3EDC-404E-9388-D3FBC908A4C5}"/>
                  </a:ext>
                </a:extLst>
              </p:cNvPr>
              <p:cNvSpPr/>
              <p:nvPr/>
            </p:nvSpPr>
            <p:spPr bwMode="auto">
              <a:xfrm>
                <a:off x="7023992" y="3008391"/>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04" name="Rectangle 203">
                <a:extLst>
                  <a:ext uri="{FF2B5EF4-FFF2-40B4-BE49-F238E27FC236}">
                    <a16:creationId xmlns:a16="http://schemas.microsoft.com/office/drawing/2014/main" id="{BBE5D240-2FF7-4CD0-A5DB-819AED33DABC}"/>
                  </a:ext>
                </a:extLst>
              </p:cNvPr>
              <p:cNvSpPr/>
              <p:nvPr/>
            </p:nvSpPr>
            <p:spPr>
              <a:xfrm>
                <a:off x="7270385" y="4350312"/>
                <a:ext cx="1357231" cy="338554"/>
              </a:xfrm>
              <a:prstGeom prst="rect">
                <a:avLst/>
              </a:prstGeom>
            </p:spPr>
            <p:txBody>
              <a:bodyPr wrap="none">
                <a:spAutoFit/>
              </a:bodyPr>
              <a:lstStyle/>
              <a:p>
                <a:pPr lvl="0" algn="ctr"/>
                <a:r>
                  <a:rPr lang="en-US" sz="1600" b="1" dirty="0">
                    <a:solidFill>
                      <a:prstClr val="black"/>
                    </a:solidFill>
                  </a:rPr>
                  <a:t>RD Gateway</a:t>
                </a:r>
              </a:p>
            </p:txBody>
          </p:sp>
        </p:grpSp>
        <p:sp>
          <p:nvSpPr>
            <p:cNvPr id="191" name="server">
              <a:extLst>
                <a:ext uri="{FF2B5EF4-FFF2-40B4-BE49-F238E27FC236}">
                  <a16:creationId xmlns:a16="http://schemas.microsoft.com/office/drawing/2014/main" id="{CBF42170-9239-44DF-97CE-3D17D9B378B0}"/>
                </a:ext>
              </a:extLst>
            </p:cNvPr>
            <p:cNvSpPr>
              <a:spLocks noChangeAspect="1" noEditPoints="1"/>
            </p:cNvSpPr>
            <p:nvPr/>
          </p:nvSpPr>
          <p:spPr bwMode="auto">
            <a:xfrm>
              <a:off x="2065442" y="4720353"/>
              <a:ext cx="584467" cy="11101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pic>
          <p:nvPicPr>
            <p:cNvPr id="195" name="Picture 2">
              <a:extLst>
                <a:ext uri="{FF2B5EF4-FFF2-40B4-BE49-F238E27FC236}">
                  <a16:creationId xmlns:a16="http://schemas.microsoft.com/office/drawing/2014/main" id="{4B6954FA-2CC7-4683-B495-C675B3CCDA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041" y="5208052"/>
              <a:ext cx="790451" cy="631690"/>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roup 195">
              <a:extLst>
                <a:ext uri="{FF2B5EF4-FFF2-40B4-BE49-F238E27FC236}">
                  <a16:creationId xmlns:a16="http://schemas.microsoft.com/office/drawing/2014/main" id="{2DD38A45-1026-409B-90E9-C35927A60FDB}"/>
                </a:ext>
              </a:extLst>
            </p:cNvPr>
            <p:cNvGrpSpPr/>
            <p:nvPr/>
          </p:nvGrpSpPr>
          <p:grpSpPr>
            <a:xfrm>
              <a:off x="2032583" y="2240254"/>
              <a:ext cx="1891408" cy="1751955"/>
              <a:chOff x="2003888" y="4726900"/>
              <a:chExt cx="1891408" cy="1751955"/>
            </a:xfrm>
          </p:grpSpPr>
          <p:sp>
            <p:nvSpPr>
              <p:cNvPr id="197" name="Rectangle 196">
                <a:extLst>
                  <a:ext uri="{FF2B5EF4-FFF2-40B4-BE49-F238E27FC236}">
                    <a16:creationId xmlns:a16="http://schemas.microsoft.com/office/drawing/2014/main" id="{BF491678-BDC5-44D6-8B32-1C06A986010C}"/>
                  </a:ext>
                </a:extLst>
              </p:cNvPr>
              <p:cNvSpPr/>
              <p:nvPr/>
            </p:nvSpPr>
            <p:spPr bwMode="auto">
              <a:xfrm>
                <a:off x="2003888" y="4726900"/>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99" name="Rectangle 198">
                <a:extLst>
                  <a:ext uri="{FF2B5EF4-FFF2-40B4-BE49-F238E27FC236}">
                    <a16:creationId xmlns:a16="http://schemas.microsoft.com/office/drawing/2014/main" id="{CCD15EE5-6422-4B3C-82EF-9215E9F7BF2F}"/>
                  </a:ext>
                </a:extLst>
              </p:cNvPr>
              <p:cNvSpPr/>
              <p:nvPr/>
            </p:nvSpPr>
            <p:spPr>
              <a:xfrm>
                <a:off x="2083745" y="6140301"/>
                <a:ext cx="1650709" cy="338554"/>
              </a:xfrm>
              <a:prstGeom prst="rect">
                <a:avLst/>
              </a:prstGeom>
            </p:spPr>
            <p:txBody>
              <a:bodyPr wrap="none">
                <a:spAutoFit/>
              </a:bodyPr>
              <a:lstStyle/>
              <a:p>
                <a:pPr lvl="0" algn="ctr"/>
                <a:r>
                  <a:rPr lang="en-US" sz="1600" b="1" dirty="0">
                    <a:solidFill>
                      <a:prstClr val="black"/>
                    </a:solidFill>
                  </a:rPr>
                  <a:t>RD Web Access</a:t>
                </a:r>
              </a:p>
            </p:txBody>
          </p:sp>
        </p:grpSp>
        <p:grpSp>
          <p:nvGrpSpPr>
            <p:cNvPr id="200" name="Group 199">
              <a:extLst>
                <a:ext uri="{FF2B5EF4-FFF2-40B4-BE49-F238E27FC236}">
                  <a16:creationId xmlns:a16="http://schemas.microsoft.com/office/drawing/2014/main" id="{AD9636D2-8749-4AFE-9006-038049A7736A}"/>
                </a:ext>
              </a:extLst>
            </p:cNvPr>
            <p:cNvGrpSpPr/>
            <p:nvPr/>
          </p:nvGrpSpPr>
          <p:grpSpPr>
            <a:xfrm>
              <a:off x="1783112" y="1993949"/>
              <a:ext cx="1891408" cy="1716009"/>
              <a:chOff x="7023992" y="3008391"/>
              <a:chExt cx="1891408" cy="1716009"/>
            </a:xfrm>
          </p:grpSpPr>
          <p:sp>
            <p:nvSpPr>
              <p:cNvPr id="207" name="Rectangle 206">
                <a:extLst>
                  <a:ext uri="{FF2B5EF4-FFF2-40B4-BE49-F238E27FC236}">
                    <a16:creationId xmlns:a16="http://schemas.microsoft.com/office/drawing/2014/main" id="{93AED210-678A-4490-BE79-E9F3BA79F29C}"/>
                  </a:ext>
                </a:extLst>
              </p:cNvPr>
              <p:cNvSpPr/>
              <p:nvPr/>
            </p:nvSpPr>
            <p:spPr bwMode="auto">
              <a:xfrm>
                <a:off x="7023992" y="3008391"/>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08" name="Rectangle 207">
                <a:extLst>
                  <a:ext uri="{FF2B5EF4-FFF2-40B4-BE49-F238E27FC236}">
                    <a16:creationId xmlns:a16="http://schemas.microsoft.com/office/drawing/2014/main" id="{05C50B1F-C6B3-4BA7-ADCD-596FF4922AA5}"/>
                  </a:ext>
                </a:extLst>
              </p:cNvPr>
              <p:cNvSpPr/>
              <p:nvPr/>
            </p:nvSpPr>
            <p:spPr>
              <a:xfrm>
                <a:off x="7123648" y="4350312"/>
                <a:ext cx="1650709" cy="338554"/>
              </a:xfrm>
              <a:prstGeom prst="rect">
                <a:avLst/>
              </a:prstGeom>
            </p:spPr>
            <p:txBody>
              <a:bodyPr wrap="none">
                <a:spAutoFit/>
              </a:bodyPr>
              <a:lstStyle/>
              <a:p>
                <a:pPr lvl="0" algn="ctr"/>
                <a:r>
                  <a:rPr lang="en-US" sz="1600" b="1" dirty="0">
                    <a:solidFill>
                      <a:prstClr val="black"/>
                    </a:solidFill>
                  </a:rPr>
                  <a:t>RD Web Access</a:t>
                </a:r>
              </a:p>
            </p:txBody>
          </p:sp>
        </p:grpSp>
        <p:sp>
          <p:nvSpPr>
            <p:cNvPr id="209" name="server">
              <a:extLst>
                <a:ext uri="{FF2B5EF4-FFF2-40B4-BE49-F238E27FC236}">
                  <a16:creationId xmlns:a16="http://schemas.microsoft.com/office/drawing/2014/main" id="{0EFB4703-47B8-4C7D-B415-78F2C0D29A6D}"/>
                </a:ext>
              </a:extLst>
            </p:cNvPr>
            <p:cNvSpPr>
              <a:spLocks noChangeAspect="1" noEditPoints="1"/>
            </p:cNvSpPr>
            <p:nvPr/>
          </p:nvSpPr>
          <p:spPr bwMode="auto">
            <a:xfrm>
              <a:off x="2094137" y="2233707"/>
              <a:ext cx="584467" cy="11101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211" name="globe_4">
              <a:extLst>
                <a:ext uri="{FF2B5EF4-FFF2-40B4-BE49-F238E27FC236}">
                  <a16:creationId xmlns:a16="http://schemas.microsoft.com/office/drawing/2014/main" id="{0BE4FA60-CC78-48A7-97C9-E4B42C8FBC39}"/>
                </a:ext>
              </a:extLst>
            </p:cNvPr>
            <p:cNvSpPr>
              <a:spLocks noChangeAspect="1" noEditPoints="1"/>
            </p:cNvSpPr>
            <p:nvPr/>
          </p:nvSpPr>
          <p:spPr bwMode="auto">
            <a:xfrm>
              <a:off x="2724322" y="2657558"/>
              <a:ext cx="677124" cy="679426"/>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Rectangle 212">
              <a:extLst>
                <a:ext uri="{FF2B5EF4-FFF2-40B4-BE49-F238E27FC236}">
                  <a16:creationId xmlns:a16="http://schemas.microsoft.com/office/drawing/2014/main" id="{4B30F174-2EEC-4C56-983F-000E35CB0AC1}"/>
                </a:ext>
              </a:extLst>
            </p:cNvPr>
            <p:cNvSpPr/>
            <p:nvPr/>
          </p:nvSpPr>
          <p:spPr bwMode="auto">
            <a:xfrm>
              <a:off x="5298245" y="1410359"/>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16" name="Rectangle 215">
              <a:extLst>
                <a:ext uri="{FF2B5EF4-FFF2-40B4-BE49-F238E27FC236}">
                  <a16:creationId xmlns:a16="http://schemas.microsoft.com/office/drawing/2014/main" id="{1892067E-8437-46AC-9DAB-C16EBFD09C14}"/>
                </a:ext>
              </a:extLst>
            </p:cNvPr>
            <p:cNvSpPr/>
            <p:nvPr/>
          </p:nvSpPr>
          <p:spPr bwMode="auto">
            <a:xfrm>
              <a:off x="5048774" y="1164054"/>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18" name="server">
              <a:extLst>
                <a:ext uri="{FF2B5EF4-FFF2-40B4-BE49-F238E27FC236}">
                  <a16:creationId xmlns:a16="http://schemas.microsoft.com/office/drawing/2014/main" id="{0E244907-E7AF-4633-9FF4-FCB71F854959}"/>
                </a:ext>
              </a:extLst>
            </p:cNvPr>
            <p:cNvSpPr>
              <a:spLocks noChangeAspect="1" noEditPoints="1"/>
            </p:cNvSpPr>
            <p:nvPr/>
          </p:nvSpPr>
          <p:spPr bwMode="auto">
            <a:xfrm>
              <a:off x="5151067" y="1242139"/>
              <a:ext cx="584467" cy="11101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28" name="Rectangle 127">
              <a:extLst>
                <a:ext uri="{FF2B5EF4-FFF2-40B4-BE49-F238E27FC236}">
                  <a16:creationId xmlns:a16="http://schemas.microsoft.com/office/drawing/2014/main" id="{296F468D-CAB5-4CD0-AB31-02AA58CF722F}"/>
                </a:ext>
              </a:extLst>
            </p:cNvPr>
            <p:cNvSpPr/>
            <p:nvPr/>
          </p:nvSpPr>
          <p:spPr>
            <a:xfrm>
              <a:off x="5734187" y="2102438"/>
              <a:ext cx="1279517" cy="830997"/>
            </a:xfrm>
            <a:prstGeom prst="rect">
              <a:avLst/>
            </a:prstGeom>
          </p:spPr>
          <p:txBody>
            <a:bodyPr wrap="none">
              <a:spAutoFit/>
            </a:bodyPr>
            <a:lstStyle/>
            <a:p>
              <a:pPr lvl="0" algn="ctr"/>
              <a:r>
                <a:rPr lang="en-US" sz="1600" b="1" dirty="0">
                  <a:solidFill>
                    <a:prstClr val="black"/>
                  </a:solidFill>
                </a:rPr>
                <a:t>RD</a:t>
              </a:r>
            </a:p>
            <a:p>
              <a:pPr lvl="0" algn="ctr"/>
              <a:r>
                <a:rPr lang="en-US" sz="1600" b="1" dirty="0">
                  <a:solidFill>
                    <a:prstClr val="black"/>
                  </a:solidFill>
                </a:rPr>
                <a:t>Connection</a:t>
              </a:r>
            </a:p>
            <a:p>
              <a:pPr lvl="0" algn="ctr"/>
              <a:r>
                <a:rPr lang="en-US" sz="1600" b="1" dirty="0">
                  <a:solidFill>
                    <a:prstClr val="black"/>
                  </a:solidFill>
                </a:rPr>
                <a:t>Broker</a:t>
              </a:r>
            </a:p>
          </p:txBody>
        </p:sp>
        <p:sp>
          <p:nvSpPr>
            <p:cNvPr id="220" name="Rectangle 219">
              <a:extLst>
                <a:ext uri="{FF2B5EF4-FFF2-40B4-BE49-F238E27FC236}">
                  <a16:creationId xmlns:a16="http://schemas.microsoft.com/office/drawing/2014/main" id="{655C2ECB-DEFA-4C07-8F93-C542C5D0D0AC}"/>
                </a:ext>
              </a:extLst>
            </p:cNvPr>
            <p:cNvSpPr/>
            <p:nvPr/>
          </p:nvSpPr>
          <p:spPr>
            <a:xfrm>
              <a:off x="6185048" y="2838171"/>
              <a:ext cx="826958" cy="338554"/>
            </a:xfrm>
            <a:prstGeom prst="rect">
              <a:avLst/>
            </a:prstGeom>
          </p:spPr>
          <p:txBody>
            <a:bodyPr wrap="none">
              <a:spAutoFit/>
            </a:bodyPr>
            <a:lstStyle/>
            <a:p>
              <a:pPr lvl="0" algn="ctr"/>
              <a:r>
                <a:rPr lang="en-US" sz="1600" b="1" dirty="0">
                  <a:solidFill>
                    <a:prstClr val="black"/>
                  </a:solidFill>
                </a:rPr>
                <a:t>Broker</a:t>
              </a:r>
            </a:p>
          </p:txBody>
        </p:sp>
        <p:sp>
          <p:nvSpPr>
            <p:cNvPr id="221" name="network_3">
              <a:extLst>
                <a:ext uri="{FF2B5EF4-FFF2-40B4-BE49-F238E27FC236}">
                  <a16:creationId xmlns:a16="http://schemas.microsoft.com/office/drawing/2014/main" id="{21FB6B73-1A8B-4033-A40B-987E0E10CE61}"/>
                </a:ext>
              </a:extLst>
            </p:cNvPr>
            <p:cNvSpPr>
              <a:spLocks noChangeAspect="1" noEditPoints="1"/>
            </p:cNvSpPr>
            <p:nvPr/>
          </p:nvSpPr>
          <p:spPr bwMode="auto">
            <a:xfrm>
              <a:off x="5734187" y="1980471"/>
              <a:ext cx="386324" cy="400901"/>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Rectangle 223">
              <a:extLst>
                <a:ext uri="{FF2B5EF4-FFF2-40B4-BE49-F238E27FC236}">
                  <a16:creationId xmlns:a16="http://schemas.microsoft.com/office/drawing/2014/main" id="{AEFDECE8-9178-4794-B8C6-8AA8D2ECF1BF}"/>
                </a:ext>
              </a:extLst>
            </p:cNvPr>
            <p:cNvSpPr/>
            <p:nvPr/>
          </p:nvSpPr>
          <p:spPr bwMode="auto">
            <a:xfrm>
              <a:off x="8824838" y="4358254"/>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27" name="Rectangle 226">
              <a:extLst>
                <a:ext uri="{FF2B5EF4-FFF2-40B4-BE49-F238E27FC236}">
                  <a16:creationId xmlns:a16="http://schemas.microsoft.com/office/drawing/2014/main" id="{85C2F3AA-C64C-4FEF-BFEF-44DC99902AE9}"/>
                </a:ext>
              </a:extLst>
            </p:cNvPr>
            <p:cNvSpPr/>
            <p:nvPr/>
          </p:nvSpPr>
          <p:spPr bwMode="auto">
            <a:xfrm>
              <a:off x="8575367" y="4111949"/>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99" name="Rectangle 98">
              <a:extLst>
                <a:ext uri="{FF2B5EF4-FFF2-40B4-BE49-F238E27FC236}">
                  <a16:creationId xmlns:a16="http://schemas.microsoft.com/office/drawing/2014/main" id="{B2AF1485-2419-4EF1-A471-0FAA5A69F9CD}"/>
                </a:ext>
              </a:extLst>
            </p:cNvPr>
            <p:cNvSpPr/>
            <p:nvPr/>
          </p:nvSpPr>
          <p:spPr>
            <a:xfrm>
              <a:off x="8622675" y="5532407"/>
              <a:ext cx="1823565" cy="338554"/>
            </a:xfrm>
            <a:prstGeom prst="rect">
              <a:avLst/>
            </a:prstGeom>
          </p:spPr>
          <p:txBody>
            <a:bodyPr wrap="square">
              <a:spAutoFit/>
            </a:bodyPr>
            <a:lstStyle/>
            <a:p>
              <a:pPr lvl="0" algn="ctr"/>
              <a:r>
                <a:rPr lang="en-US" sz="1600" b="1" dirty="0">
                  <a:solidFill>
                    <a:prstClr val="black"/>
                  </a:solidFill>
                </a:rPr>
                <a:t>RD Session Host</a:t>
              </a:r>
            </a:p>
          </p:txBody>
        </p:sp>
        <p:sp>
          <p:nvSpPr>
            <p:cNvPr id="231" name="Rectangle 230">
              <a:extLst>
                <a:ext uri="{FF2B5EF4-FFF2-40B4-BE49-F238E27FC236}">
                  <a16:creationId xmlns:a16="http://schemas.microsoft.com/office/drawing/2014/main" id="{25889CEE-B807-4F83-B48B-49576031AA1E}"/>
                </a:ext>
              </a:extLst>
            </p:cNvPr>
            <p:cNvSpPr/>
            <p:nvPr/>
          </p:nvSpPr>
          <p:spPr>
            <a:xfrm>
              <a:off x="8884674" y="5796294"/>
              <a:ext cx="1823565" cy="338554"/>
            </a:xfrm>
            <a:prstGeom prst="rect">
              <a:avLst/>
            </a:prstGeom>
          </p:spPr>
          <p:txBody>
            <a:bodyPr wrap="square">
              <a:spAutoFit/>
            </a:bodyPr>
            <a:lstStyle/>
            <a:p>
              <a:pPr lvl="0" algn="ctr"/>
              <a:r>
                <a:rPr lang="en-US" sz="1600" b="1" dirty="0">
                  <a:solidFill>
                    <a:prstClr val="black"/>
                  </a:solidFill>
                </a:rPr>
                <a:t>RD Session Host</a:t>
              </a:r>
            </a:p>
          </p:txBody>
        </p:sp>
        <p:sp>
          <p:nvSpPr>
            <p:cNvPr id="232" name="monitor">
              <a:extLst>
                <a:ext uri="{FF2B5EF4-FFF2-40B4-BE49-F238E27FC236}">
                  <a16:creationId xmlns:a16="http://schemas.microsoft.com/office/drawing/2014/main" id="{4524D46D-A235-4257-89FA-FA815AEFE59A}"/>
                </a:ext>
              </a:extLst>
            </p:cNvPr>
            <p:cNvSpPr>
              <a:spLocks noChangeAspect="1" noEditPoints="1"/>
            </p:cNvSpPr>
            <p:nvPr/>
          </p:nvSpPr>
          <p:spPr bwMode="auto">
            <a:xfrm>
              <a:off x="9746039" y="4504598"/>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233" name="monitor">
              <a:extLst>
                <a:ext uri="{FF2B5EF4-FFF2-40B4-BE49-F238E27FC236}">
                  <a16:creationId xmlns:a16="http://schemas.microsoft.com/office/drawing/2014/main" id="{F2E4C523-BDE4-45B1-BD0F-62C31576CAC0}"/>
                </a:ext>
              </a:extLst>
            </p:cNvPr>
            <p:cNvSpPr>
              <a:spLocks noChangeAspect="1" noEditPoints="1"/>
            </p:cNvSpPr>
            <p:nvPr/>
          </p:nvSpPr>
          <p:spPr bwMode="auto">
            <a:xfrm>
              <a:off x="9746038" y="5166545"/>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234" name="monitor">
              <a:extLst>
                <a:ext uri="{FF2B5EF4-FFF2-40B4-BE49-F238E27FC236}">
                  <a16:creationId xmlns:a16="http://schemas.microsoft.com/office/drawing/2014/main" id="{A283A0ED-E1A7-4145-8C7C-086FB7F8926A}"/>
                </a:ext>
              </a:extLst>
            </p:cNvPr>
            <p:cNvSpPr>
              <a:spLocks noChangeAspect="1" noEditPoints="1"/>
            </p:cNvSpPr>
            <p:nvPr/>
          </p:nvSpPr>
          <p:spPr bwMode="auto">
            <a:xfrm>
              <a:off x="9746038" y="4832262"/>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235" name="server">
              <a:extLst>
                <a:ext uri="{FF2B5EF4-FFF2-40B4-BE49-F238E27FC236}">
                  <a16:creationId xmlns:a16="http://schemas.microsoft.com/office/drawing/2014/main" id="{11C9D516-F912-4BCA-91CC-8E9684BDBB3E}"/>
                </a:ext>
              </a:extLst>
            </p:cNvPr>
            <p:cNvSpPr>
              <a:spLocks noChangeAspect="1" noEditPoints="1"/>
            </p:cNvSpPr>
            <p:nvPr/>
          </p:nvSpPr>
          <p:spPr bwMode="auto">
            <a:xfrm>
              <a:off x="8992044" y="4359117"/>
              <a:ext cx="584467" cy="11101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242" name="Rectangle 241">
              <a:extLst>
                <a:ext uri="{FF2B5EF4-FFF2-40B4-BE49-F238E27FC236}">
                  <a16:creationId xmlns:a16="http://schemas.microsoft.com/office/drawing/2014/main" id="{2AD00266-17A1-4D8B-9167-480667B15990}"/>
                </a:ext>
              </a:extLst>
            </p:cNvPr>
            <p:cNvSpPr/>
            <p:nvPr/>
          </p:nvSpPr>
          <p:spPr bwMode="auto">
            <a:xfrm>
              <a:off x="8798580" y="2091975"/>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45" name="Rectangle 244">
              <a:extLst>
                <a:ext uri="{FF2B5EF4-FFF2-40B4-BE49-F238E27FC236}">
                  <a16:creationId xmlns:a16="http://schemas.microsoft.com/office/drawing/2014/main" id="{879FB578-BBCB-4EBA-85DD-F97CF73E75F3}"/>
                </a:ext>
              </a:extLst>
            </p:cNvPr>
            <p:cNvSpPr/>
            <p:nvPr/>
          </p:nvSpPr>
          <p:spPr bwMode="auto">
            <a:xfrm>
              <a:off x="8549109" y="1845670"/>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237" name="PC1_E977">
              <a:extLst>
                <a:ext uri="{FF2B5EF4-FFF2-40B4-BE49-F238E27FC236}">
                  <a16:creationId xmlns:a16="http://schemas.microsoft.com/office/drawing/2014/main" id="{F58BCFC4-D12E-4B0B-AA97-18E7017240B2}"/>
                </a:ext>
              </a:extLst>
            </p:cNvPr>
            <p:cNvSpPr>
              <a:spLocks noChangeAspect="1" noEditPoints="1"/>
            </p:cNvSpPr>
            <p:nvPr/>
          </p:nvSpPr>
          <p:spPr bwMode="auto">
            <a:xfrm>
              <a:off x="9331729" y="2109028"/>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238" name="PC1_E977">
              <a:extLst>
                <a:ext uri="{FF2B5EF4-FFF2-40B4-BE49-F238E27FC236}">
                  <a16:creationId xmlns:a16="http://schemas.microsoft.com/office/drawing/2014/main" id="{F0532D8D-D119-4EEF-AC7C-0CF6BB0E9094}"/>
                </a:ext>
              </a:extLst>
            </p:cNvPr>
            <p:cNvSpPr>
              <a:spLocks noChangeAspect="1" noEditPoints="1"/>
            </p:cNvSpPr>
            <p:nvPr/>
          </p:nvSpPr>
          <p:spPr bwMode="auto">
            <a:xfrm>
              <a:off x="9327225" y="2685430"/>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239" name="PC1_E977">
              <a:extLst>
                <a:ext uri="{FF2B5EF4-FFF2-40B4-BE49-F238E27FC236}">
                  <a16:creationId xmlns:a16="http://schemas.microsoft.com/office/drawing/2014/main" id="{F586DF1E-BAAA-44CE-B4FA-B01072A467FD}"/>
                </a:ext>
              </a:extLst>
            </p:cNvPr>
            <p:cNvSpPr>
              <a:spLocks noChangeAspect="1" noEditPoints="1"/>
            </p:cNvSpPr>
            <p:nvPr/>
          </p:nvSpPr>
          <p:spPr bwMode="auto">
            <a:xfrm>
              <a:off x="9886245" y="2112294"/>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40" name="PC1_E977">
              <a:extLst>
                <a:ext uri="{FF2B5EF4-FFF2-40B4-BE49-F238E27FC236}">
                  <a16:creationId xmlns:a16="http://schemas.microsoft.com/office/drawing/2014/main" id="{1F1500B3-8A60-4C96-A131-56D980BE4398}"/>
                </a:ext>
              </a:extLst>
            </p:cNvPr>
            <p:cNvSpPr>
              <a:spLocks noChangeAspect="1" noEditPoints="1"/>
            </p:cNvSpPr>
            <p:nvPr/>
          </p:nvSpPr>
          <p:spPr bwMode="auto">
            <a:xfrm>
              <a:off x="9886244" y="2686305"/>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249" name="server">
              <a:extLst>
                <a:ext uri="{FF2B5EF4-FFF2-40B4-BE49-F238E27FC236}">
                  <a16:creationId xmlns:a16="http://schemas.microsoft.com/office/drawing/2014/main" id="{73522143-803A-4A16-9C91-1BD31BC77DBF}"/>
                </a:ext>
              </a:extLst>
            </p:cNvPr>
            <p:cNvSpPr>
              <a:spLocks noChangeAspect="1" noEditPoints="1"/>
            </p:cNvSpPr>
            <p:nvPr/>
          </p:nvSpPr>
          <p:spPr bwMode="auto">
            <a:xfrm>
              <a:off x="8635252" y="1941951"/>
              <a:ext cx="584467" cy="11101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63" name="Rectangle 162">
              <a:extLst>
                <a:ext uri="{FF2B5EF4-FFF2-40B4-BE49-F238E27FC236}">
                  <a16:creationId xmlns:a16="http://schemas.microsoft.com/office/drawing/2014/main" id="{64346F07-EF90-4BB7-8222-4D47E680EB7F}"/>
                </a:ext>
              </a:extLst>
            </p:cNvPr>
            <p:cNvSpPr/>
            <p:nvPr/>
          </p:nvSpPr>
          <p:spPr>
            <a:xfrm>
              <a:off x="8639715" y="3022577"/>
              <a:ext cx="1832041" cy="584775"/>
            </a:xfrm>
            <a:prstGeom prst="rect">
              <a:avLst/>
            </a:prstGeom>
          </p:spPr>
          <p:txBody>
            <a:bodyPr wrap="none">
              <a:spAutoFit/>
            </a:bodyPr>
            <a:lstStyle/>
            <a:p>
              <a:pPr lvl="0" algn="ctr"/>
              <a:r>
                <a:rPr lang="en-US" sz="1600" b="1" dirty="0">
                  <a:solidFill>
                    <a:prstClr val="black"/>
                  </a:solidFill>
                </a:rPr>
                <a:t>RD Virtualization</a:t>
              </a:r>
            </a:p>
            <a:p>
              <a:pPr lvl="0" algn="ctr"/>
              <a:r>
                <a:rPr lang="en-US" sz="1600" b="1" dirty="0">
                  <a:solidFill>
                    <a:prstClr val="black"/>
                  </a:solidFill>
                </a:rPr>
                <a:t>Host</a:t>
              </a:r>
            </a:p>
          </p:txBody>
        </p:sp>
        <p:sp>
          <p:nvSpPr>
            <p:cNvPr id="250" name="Rectangle 249">
              <a:extLst>
                <a:ext uri="{FF2B5EF4-FFF2-40B4-BE49-F238E27FC236}">
                  <a16:creationId xmlns:a16="http://schemas.microsoft.com/office/drawing/2014/main" id="{06C10A20-7698-487D-8368-3C3F9B8FD896}"/>
                </a:ext>
              </a:extLst>
            </p:cNvPr>
            <p:cNvSpPr/>
            <p:nvPr/>
          </p:nvSpPr>
          <p:spPr>
            <a:xfrm>
              <a:off x="9532305" y="3527090"/>
              <a:ext cx="636713" cy="338554"/>
            </a:xfrm>
            <a:prstGeom prst="rect">
              <a:avLst/>
            </a:prstGeom>
          </p:spPr>
          <p:txBody>
            <a:bodyPr wrap="none">
              <a:spAutoFit/>
            </a:bodyPr>
            <a:lstStyle/>
            <a:p>
              <a:pPr lvl="0" algn="ctr"/>
              <a:r>
                <a:rPr lang="en-US" sz="1600" b="1" dirty="0">
                  <a:solidFill>
                    <a:prstClr val="black"/>
                  </a:solidFill>
                </a:rPr>
                <a:t>Host</a:t>
              </a:r>
            </a:p>
          </p:txBody>
        </p:sp>
        <p:sp>
          <p:nvSpPr>
            <p:cNvPr id="115" name="Rectangle 114">
              <a:extLst>
                <a:ext uri="{FF2B5EF4-FFF2-40B4-BE49-F238E27FC236}">
                  <a16:creationId xmlns:a16="http://schemas.microsoft.com/office/drawing/2014/main" id="{B51B6D28-CC20-48A6-B0DA-9BC1BFD6D4DF}"/>
                </a:ext>
              </a:extLst>
            </p:cNvPr>
            <p:cNvSpPr/>
            <p:nvPr/>
          </p:nvSpPr>
          <p:spPr bwMode="auto">
            <a:xfrm>
              <a:off x="5298311" y="3530951"/>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18" name="Rectangle 117">
              <a:extLst>
                <a:ext uri="{FF2B5EF4-FFF2-40B4-BE49-F238E27FC236}">
                  <a16:creationId xmlns:a16="http://schemas.microsoft.com/office/drawing/2014/main" id="{99403381-0A7E-4685-9201-714A10BB5CA4}"/>
                </a:ext>
              </a:extLst>
            </p:cNvPr>
            <p:cNvSpPr/>
            <p:nvPr/>
          </p:nvSpPr>
          <p:spPr bwMode="auto">
            <a:xfrm>
              <a:off x="5048840" y="3284646"/>
              <a:ext cx="1891408" cy="1716009"/>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20" name="server">
              <a:extLst>
                <a:ext uri="{FF2B5EF4-FFF2-40B4-BE49-F238E27FC236}">
                  <a16:creationId xmlns:a16="http://schemas.microsoft.com/office/drawing/2014/main" id="{A99A3A98-5CA7-4FC7-9DEB-B29785B5CEE2}"/>
                </a:ext>
              </a:extLst>
            </p:cNvPr>
            <p:cNvSpPr>
              <a:spLocks noChangeAspect="1" noEditPoints="1"/>
            </p:cNvSpPr>
            <p:nvPr/>
          </p:nvSpPr>
          <p:spPr bwMode="auto">
            <a:xfrm>
              <a:off x="5463117" y="3411375"/>
              <a:ext cx="584467" cy="11101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06" name="Rectangle 105">
              <a:extLst>
                <a:ext uri="{FF2B5EF4-FFF2-40B4-BE49-F238E27FC236}">
                  <a16:creationId xmlns:a16="http://schemas.microsoft.com/office/drawing/2014/main" id="{035363CF-1A08-436B-A87E-9685E501F9E9}"/>
                </a:ext>
              </a:extLst>
            </p:cNvPr>
            <p:cNvSpPr/>
            <p:nvPr/>
          </p:nvSpPr>
          <p:spPr>
            <a:xfrm>
              <a:off x="5232062" y="4482365"/>
              <a:ext cx="1611723" cy="584775"/>
            </a:xfrm>
            <a:prstGeom prst="rect">
              <a:avLst/>
            </a:prstGeom>
          </p:spPr>
          <p:txBody>
            <a:bodyPr wrap="none">
              <a:spAutoFit/>
            </a:bodyPr>
            <a:lstStyle/>
            <a:p>
              <a:pPr lvl="0" algn="ctr"/>
              <a:r>
                <a:rPr lang="en-US" sz="1600" b="1" dirty="0">
                  <a:solidFill>
                    <a:prstClr val="black"/>
                  </a:solidFill>
                </a:rPr>
                <a:t>SQL Server</a:t>
              </a:r>
            </a:p>
            <a:p>
              <a:pPr lvl="0" algn="ctr"/>
              <a:r>
                <a:rPr lang="en-US" sz="1600" b="1" dirty="0">
                  <a:solidFill>
                    <a:prstClr val="black"/>
                  </a:solidFill>
                </a:rPr>
                <a:t>failover cluster</a:t>
              </a:r>
            </a:p>
          </p:txBody>
        </p:sp>
        <p:sp>
          <p:nvSpPr>
            <p:cNvPr id="123" name="Database_EFC7">
              <a:extLst>
                <a:ext uri="{FF2B5EF4-FFF2-40B4-BE49-F238E27FC236}">
                  <a16:creationId xmlns:a16="http://schemas.microsoft.com/office/drawing/2014/main" id="{E6A6DCD8-B567-47CA-A3A0-EE09B31407DF}"/>
                </a:ext>
              </a:extLst>
            </p:cNvPr>
            <p:cNvSpPr>
              <a:spLocks noChangeAspect="1" noEditPoints="1"/>
            </p:cNvSpPr>
            <p:nvPr/>
          </p:nvSpPr>
          <p:spPr bwMode="auto">
            <a:xfrm>
              <a:off x="6136098" y="3959292"/>
              <a:ext cx="441538" cy="562389"/>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23">
              <a:extLst>
                <a:ext uri="{FF2B5EF4-FFF2-40B4-BE49-F238E27FC236}">
                  <a16:creationId xmlns:a16="http://schemas.microsoft.com/office/drawing/2014/main" id="{3831B224-28BE-4C41-8F8B-008F0D2DBDAF}"/>
                </a:ext>
              </a:extLst>
            </p:cNvPr>
            <p:cNvSpPr/>
            <p:nvPr/>
          </p:nvSpPr>
          <p:spPr>
            <a:xfrm>
              <a:off x="5478362" y="4959463"/>
              <a:ext cx="1611723" cy="338554"/>
            </a:xfrm>
            <a:prstGeom prst="rect">
              <a:avLst/>
            </a:prstGeom>
          </p:spPr>
          <p:txBody>
            <a:bodyPr wrap="none">
              <a:spAutoFit/>
            </a:bodyPr>
            <a:lstStyle/>
            <a:p>
              <a:pPr lvl="0" algn="ctr"/>
              <a:r>
                <a:rPr lang="en-US" sz="1600" b="1" dirty="0">
                  <a:solidFill>
                    <a:prstClr val="black"/>
                  </a:solidFill>
                </a:rPr>
                <a:t>failover cluster</a:t>
              </a:r>
            </a:p>
          </p:txBody>
        </p:sp>
        <p:sp>
          <p:nvSpPr>
            <p:cNvPr id="130" name="Rectangle 129">
              <a:extLst>
                <a:ext uri="{FF2B5EF4-FFF2-40B4-BE49-F238E27FC236}">
                  <a16:creationId xmlns:a16="http://schemas.microsoft.com/office/drawing/2014/main" id="{6916DCCF-E6F1-4762-85B1-9E92AD4A091B}"/>
                </a:ext>
              </a:extLst>
            </p:cNvPr>
            <p:cNvSpPr/>
            <p:nvPr/>
          </p:nvSpPr>
          <p:spPr bwMode="auto">
            <a:xfrm>
              <a:off x="5241457" y="5655135"/>
              <a:ext cx="1891408" cy="1203944"/>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32" name="Rectangle 131">
              <a:extLst>
                <a:ext uri="{FF2B5EF4-FFF2-40B4-BE49-F238E27FC236}">
                  <a16:creationId xmlns:a16="http://schemas.microsoft.com/office/drawing/2014/main" id="{EB220261-227F-4308-B2FF-55FC06C325A0}"/>
                </a:ext>
              </a:extLst>
            </p:cNvPr>
            <p:cNvSpPr/>
            <p:nvPr/>
          </p:nvSpPr>
          <p:spPr bwMode="auto">
            <a:xfrm>
              <a:off x="5048774" y="5438064"/>
              <a:ext cx="1891408" cy="1203944"/>
            </a:xfrm>
            <a:prstGeom prst="rect">
              <a:avLst/>
            </a:prstGeom>
            <a:solidFill>
              <a:schemeClr val="accent2">
                <a:lumMod val="60000"/>
                <a:lumOff val="40000"/>
              </a:schemeClr>
            </a:solidFill>
            <a:ln>
              <a:solidFill>
                <a:srgbClr val="0070C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33" name="Rectangle 132">
              <a:extLst>
                <a:ext uri="{FF2B5EF4-FFF2-40B4-BE49-F238E27FC236}">
                  <a16:creationId xmlns:a16="http://schemas.microsoft.com/office/drawing/2014/main" id="{529A7594-7C3C-474B-93EF-64F6F0E9FA92}"/>
                </a:ext>
              </a:extLst>
            </p:cNvPr>
            <p:cNvSpPr/>
            <p:nvPr/>
          </p:nvSpPr>
          <p:spPr>
            <a:xfrm>
              <a:off x="5484041" y="6588938"/>
              <a:ext cx="1417376" cy="338554"/>
            </a:xfrm>
            <a:prstGeom prst="rect">
              <a:avLst/>
            </a:prstGeom>
          </p:spPr>
          <p:txBody>
            <a:bodyPr wrap="none">
              <a:spAutoFit/>
            </a:bodyPr>
            <a:lstStyle/>
            <a:p>
              <a:pPr lvl="0" algn="ctr"/>
              <a:r>
                <a:rPr lang="en-US" sz="1600" b="1" dirty="0">
                  <a:solidFill>
                    <a:prstClr val="black"/>
                  </a:solidFill>
                </a:rPr>
                <a:t>RD Licensing</a:t>
              </a:r>
            </a:p>
          </p:txBody>
        </p:sp>
        <p:sp>
          <p:nvSpPr>
            <p:cNvPr id="134" name="Rectangle 133">
              <a:extLst>
                <a:ext uri="{FF2B5EF4-FFF2-40B4-BE49-F238E27FC236}">
                  <a16:creationId xmlns:a16="http://schemas.microsoft.com/office/drawing/2014/main" id="{BD1BA3B9-C4F4-49BC-A621-9CE7D4424B3C}"/>
                </a:ext>
              </a:extLst>
            </p:cNvPr>
            <p:cNvSpPr/>
            <p:nvPr/>
          </p:nvSpPr>
          <p:spPr>
            <a:xfrm>
              <a:off x="5317238" y="6331859"/>
              <a:ext cx="1417376" cy="338554"/>
            </a:xfrm>
            <a:prstGeom prst="rect">
              <a:avLst/>
            </a:prstGeom>
          </p:spPr>
          <p:txBody>
            <a:bodyPr wrap="none">
              <a:spAutoFit/>
            </a:bodyPr>
            <a:lstStyle/>
            <a:p>
              <a:pPr lvl="0" algn="ctr"/>
              <a:r>
                <a:rPr lang="en-US" sz="1600" b="1" dirty="0">
                  <a:solidFill>
                    <a:prstClr val="black"/>
                  </a:solidFill>
                </a:rPr>
                <a:t>RD Licensing</a:t>
              </a:r>
            </a:p>
          </p:txBody>
        </p:sp>
        <p:sp>
          <p:nvSpPr>
            <p:cNvPr id="135" name="server">
              <a:extLst>
                <a:ext uri="{FF2B5EF4-FFF2-40B4-BE49-F238E27FC236}">
                  <a16:creationId xmlns:a16="http://schemas.microsoft.com/office/drawing/2014/main" id="{BD6145ED-A4E1-4890-BB04-10F58D8A829D}"/>
                </a:ext>
              </a:extLst>
            </p:cNvPr>
            <p:cNvSpPr>
              <a:spLocks noChangeAspect="1" noEditPoints="1"/>
            </p:cNvSpPr>
            <p:nvPr/>
          </p:nvSpPr>
          <p:spPr bwMode="auto">
            <a:xfrm>
              <a:off x="5586698" y="5565494"/>
              <a:ext cx="403483" cy="766365"/>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nvGrpSpPr>
            <p:cNvPr id="174" name="Group 173">
              <a:extLst>
                <a:ext uri="{FF2B5EF4-FFF2-40B4-BE49-F238E27FC236}">
                  <a16:creationId xmlns:a16="http://schemas.microsoft.com/office/drawing/2014/main" id="{FE9C6738-2B72-460F-B21C-64157FC513E9}"/>
                </a:ext>
              </a:extLst>
            </p:cNvPr>
            <p:cNvGrpSpPr/>
            <p:nvPr/>
          </p:nvGrpSpPr>
          <p:grpSpPr>
            <a:xfrm>
              <a:off x="6821590" y="5478826"/>
              <a:ext cx="1522329" cy="1122419"/>
              <a:chOff x="822129" y="874772"/>
              <a:chExt cx="2214279" cy="662806"/>
            </a:xfrm>
          </p:grpSpPr>
          <p:sp>
            <p:nvSpPr>
              <p:cNvPr id="175" name="Rectangle 174">
                <a:extLst>
                  <a:ext uri="{FF2B5EF4-FFF2-40B4-BE49-F238E27FC236}">
                    <a16:creationId xmlns:a16="http://schemas.microsoft.com/office/drawing/2014/main" id="{0CF86FBB-6A9F-49EF-AE67-8CA5D4A60233}"/>
                  </a:ext>
                </a:extLst>
              </p:cNvPr>
              <p:cNvSpPr/>
              <p:nvPr/>
            </p:nvSpPr>
            <p:spPr>
              <a:xfrm>
                <a:off x="822129" y="874772"/>
                <a:ext cx="2214279" cy="662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F658AE7D-4D47-42F4-B8B5-E171D0D87E24}"/>
                  </a:ext>
                </a:extLst>
              </p:cNvPr>
              <p:cNvSpPr/>
              <p:nvPr/>
            </p:nvSpPr>
            <p:spPr>
              <a:xfrm>
                <a:off x="902807" y="898173"/>
                <a:ext cx="2038895" cy="594952"/>
              </a:xfrm>
              <a:prstGeom prst="rect">
                <a:avLst/>
              </a:prstGeom>
            </p:spPr>
            <p:txBody>
              <a:bodyPr wrap="square">
                <a:spAutoFit/>
              </a:bodyPr>
              <a:lstStyle/>
              <a:p>
                <a:pPr algn="ctr">
                  <a:lnSpc>
                    <a:spcPct val="90000"/>
                  </a:lnSpc>
                  <a:spcBef>
                    <a:spcPct val="20000"/>
                  </a:spcBef>
                  <a:buSzPct val="90000"/>
                </a:pPr>
                <a:r>
                  <a:rPr lang="en-US" sz="1600" dirty="0">
                    <a:solidFill>
                      <a:schemeClr val="tx1">
                        <a:alpha val="99000"/>
                      </a:schemeClr>
                    </a:solidFill>
                  </a:rPr>
                  <a:t>Additional servers in</a:t>
                </a:r>
              </a:p>
              <a:p>
                <a:pPr algn="ctr">
                  <a:lnSpc>
                    <a:spcPct val="90000"/>
                  </a:lnSpc>
                  <a:spcBef>
                    <a:spcPct val="20000"/>
                  </a:spcBef>
                  <a:buSzPct val="90000"/>
                </a:pPr>
                <a:r>
                  <a:rPr lang="en-US" sz="1600" dirty="0">
                    <a:solidFill>
                      <a:schemeClr val="tx1">
                        <a:alpha val="99000"/>
                      </a:schemeClr>
                    </a:solidFill>
                  </a:rPr>
                  <a:t>an RDS deployment</a:t>
                </a:r>
              </a:p>
            </p:txBody>
          </p:sp>
        </p:grpSp>
        <p:sp>
          <p:nvSpPr>
            <p:cNvPr id="143" name="Script_F03A">
              <a:extLst>
                <a:ext uri="{FF2B5EF4-FFF2-40B4-BE49-F238E27FC236}">
                  <a16:creationId xmlns:a16="http://schemas.microsoft.com/office/drawing/2014/main" id="{9441D386-5675-4A88-B577-80EF3D2B4F69}"/>
                </a:ext>
              </a:extLst>
            </p:cNvPr>
            <p:cNvSpPr>
              <a:spLocks noChangeAspect="1" noEditPoints="1"/>
            </p:cNvSpPr>
            <p:nvPr/>
          </p:nvSpPr>
          <p:spPr bwMode="auto">
            <a:xfrm>
              <a:off x="6094297" y="5848130"/>
              <a:ext cx="482249" cy="482483"/>
            </a:xfrm>
            <a:custGeom>
              <a:avLst/>
              <a:gdLst>
                <a:gd name="T0" fmla="*/ 2638 w 3768"/>
                <a:gd name="T1" fmla="*/ 3015 h 3768"/>
                <a:gd name="T2" fmla="*/ 2371 w 3768"/>
                <a:gd name="T3" fmla="*/ 3125 h 3768"/>
                <a:gd name="T4" fmla="*/ 2261 w 3768"/>
                <a:gd name="T5" fmla="*/ 3392 h 3768"/>
                <a:gd name="T6" fmla="*/ 2371 w 3768"/>
                <a:gd name="T7" fmla="*/ 3658 h 3768"/>
                <a:gd name="T8" fmla="*/ 2638 w 3768"/>
                <a:gd name="T9" fmla="*/ 3768 h 3768"/>
                <a:gd name="T10" fmla="*/ 377 w 3768"/>
                <a:gd name="T11" fmla="*/ 3768 h 3768"/>
                <a:gd name="T12" fmla="*/ 110 w 3768"/>
                <a:gd name="T13" fmla="*/ 3658 h 3768"/>
                <a:gd name="T14" fmla="*/ 0 w 3768"/>
                <a:gd name="T15" fmla="*/ 3392 h 3768"/>
                <a:gd name="T16" fmla="*/ 110 w 3768"/>
                <a:gd name="T17" fmla="*/ 3125 h 3768"/>
                <a:gd name="T18" fmla="*/ 377 w 3768"/>
                <a:gd name="T19" fmla="*/ 3015 h 3768"/>
                <a:gd name="T20" fmla="*/ 2638 w 3768"/>
                <a:gd name="T21" fmla="*/ 3015 h 3768"/>
                <a:gd name="T22" fmla="*/ 3382 w 3768"/>
                <a:gd name="T23" fmla="*/ 0 h 3768"/>
                <a:gd name="T24" fmla="*/ 879 w 3768"/>
                <a:gd name="T25" fmla="*/ 0 h 3768"/>
                <a:gd name="T26" fmla="*/ 502 w 3768"/>
                <a:gd name="T27" fmla="*/ 377 h 3768"/>
                <a:gd name="T28" fmla="*/ 502 w 3768"/>
                <a:gd name="T29" fmla="*/ 3015 h 3768"/>
                <a:gd name="T30" fmla="*/ 3015 w 3768"/>
                <a:gd name="T31" fmla="*/ 753 h 3768"/>
                <a:gd name="T32" fmla="*/ 3392 w 3768"/>
                <a:gd name="T33" fmla="*/ 753 h 3768"/>
                <a:gd name="T34" fmla="*/ 3768 w 3768"/>
                <a:gd name="T35" fmla="*/ 377 h 3768"/>
                <a:gd name="T36" fmla="*/ 3392 w 3768"/>
                <a:gd name="T37" fmla="*/ 0 h 3768"/>
                <a:gd name="T38" fmla="*/ 3015 w 3768"/>
                <a:gd name="T39" fmla="*/ 377 h 3768"/>
                <a:gd name="T40" fmla="*/ 3015 w 3768"/>
                <a:gd name="T41" fmla="*/ 2387 h 3768"/>
                <a:gd name="T42" fmla="*/ 3015 w 3768"/>
                <a:gd name="T43" fmla="*/ 2387 h 3768"/>
                <a:gd name="T44" fmla="*/ 3015 w 3768"/>
                <a:gd name="T45" fmla="*/ 3392 h 3768"/>
                <a:gd name="T46" fmla="*/ 377 w 3768"/>
                <a:gd name="T47" fmla="*/ 3768 h 3768"/>
                <a:gd name="T48" fmla="*/ 2638 w 3768"/>
                <a:gd name="T49" fmla="*/ 3768 h 3768"/>
                <a:gd name="T50" fmla="*/ 3015 w 3768"/>
                <a:gd name="T51" fmla="*/ 3392 h 3768"/>
                <a:gd name="T52" fmla="*/ 879 w 3768"/>
                <a:gd name="T53" fmla="*/ 753 h 3768"/>
                <a:gd name="T54" fmla="*/ 2638 w 3768"/>
                <a:gd name="T55" fmla="*/ 753 h 3768"/>
                <a:gd name="T56" fmla="*/ 879 w 3768"/>
                <a:gd name="T57" fmla="*/ 1256 h 3768"/>
                <a:gd name="T58" fmla="*/ 2638 w 3768"/>
                <a:gd name="T59" fmla="*/ 1256 h 3768"/>
                <a:gd name="T60" fmla="*/ 879 w 3768"/>
                <a:gd name="T61" fmla="*/ 1758 h 3768"/>
                <a:gd name="T62" fmla="*/ 2638 w 3768"/>
                <a:gd name="T63" fmla="*/ 1758 h 3768"/>
                <a:gd name="T64" fmla="*/ 879 w 3768"/>
                <a:gd name="T65" fmla="*/ 2261 h 3768"/>
                <a:gd name="T66" fmla="*/ 2638 w 3768"/>
                <a:gd name="T67" fmla="*/ 2261 h 3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68" h="3768">
                  <a:moveTo>
                    <a:pt x="2638" y="3015"/>
                  </a:moveTo>
                  <a:cubicBezTo>
                    <a:pt x="2534" y="3015"/>
                    <a:pt x="2439" y="3057"/>
                    <a:pt x="2371" y="3125"/>
                  </a:cubicBezTo>
                  <a:cubicBezTo>
                    <a:pt x="2303" y="3193"/>
                    <a:pt x="2261" y="3287"/>
                    <a:pt x="2261" y="3392"/>
                  </a:cubicBezTo>
                  <a:cubicBezTo>
                    <a:pt x="2261" y="3496"/>
                    <a:pt x="2303" y="3590"/>
                    <a:pt x="2371" y="3658"/>
                  </a:cubicBezTo>
                  <a:cubicBezTo>
                    <a:pt x="2439" y="3726"/>
                    <a:pt x="2534" y="3768"/>
                    <a:pt x="2638" y="3768"/>
                  </a:cubicBezTo>
                  <a:moveTo>
                    <a:pt x="377" y="3768"/>
                  </a:moveTo>
                  <a:cubicBezTo>
                    <a:pt x="272" y="3768"/>
                    <a:pt x="178" y="3726"/>
                    <a:pt x="110" y="3658"/>
                  </a:cubicBezTo>
                  <a:cubicBezTo>
                    <a:pt x="42" y="3590"/>
                    <a:pt x="0" y="3496"/>
                    <a:pt x="0" y="3392"/>
                  </a:cubicBezTo>
                  <a:cubicBezTo>
                    <a:pt x="0" y="3287"/>
                    <a:pt x="42" y="3193"/>
                    <a:pt x="110" y="3125"/>
                  </a:cubicBezTo>
                  <a:cubicBezTo>
                    <a:pt x="178" y="3057"/>
                    <a:pt x="272" y="3015"/>
                    <a:pt x="377" y="3015"/>
                  </a:cubicBezTo>
                  <a:cubicBezTo>
                    <a:pt x="2638" y="3015"/>
                    <a:pt x="2638" y="3015"/>
                    <a:pt x="2638" y="3015"/>
                  </a:cubicBezTo>
                  <a:moveTo>
                    <a:pt x="3382" y="0"/>
                  </a:moveTo>
                  <a:cubicBezTo>
                    <a:pt x="879" y="0"/>
                    <a:pt x="879" y="0"/>
                    <a:pt x="879" y="0"/>
                  </a:cubicBezTo>
                  <a:cubicBezTo>
                    <a:pt x="671" y="0"/>
                    <a:pt x="502" y="168"/>
                    <a:pt x="502" y="377"/>
                  </a:cubicBezTo>
                  <a:cubicBezTo>
                    <a:pt x="502" y="3015"/>
                    <a:pt x="502" y="3015"/>
                    <a:pt x="502" y="3015"/>
                  </a:cubicBezTo>
                  <a:moveTo>
                    <a:pt x="3015" y="753"/>
                  </a:moveTo>
                  <a:cubicBezTo>
                    <a:pt x="3392" y="753"/>
                    <a:pt x="3392" y="753"/>
                    <a:pt x="3392" y="753"/>
                  </a:cubicBezTo>
                  <a:cubicBezTo>
                    <a:pt x="3600" y="753"/>
                    <a:pt x="3768" y="585"/>
                    <a:pt x="3768" y="377"/>
                  </a:cubicBezTo>
                  <a:cubicBezTo>
                    <a:pt x="3768" y="168"/>
                    <a:pt x="3600" y="0"/>
                    <a:pt x="3392" y="0"/>
                  </a:cubicBezTo>
                  <a:cubicBezTo>
                    <a:pt x="3183" y="0"/>
                    <a:pt x="3015" y="168"/>
                    <a:pt x="3015" y="377"/>
                  </a:cubicBezTo>
                  <a:cubicBezTo>
                    <a:pt x="3015" y="2387"/>
                    <a:pt x="3015" y="2387"/>
                    <a:pt x="3015" y="2387"/>
                  </a:cubicBezTo>
                  <a:moveTo>
                    <a:pt x="3015" y="2387"/>
                  </a:moveTo>
                  <a:cubicBezTo>
                    <a:pt x="3015" y="3392"/>
                    <a:pt x="3015" y="3392"/>
                    <a:pt x="3015" y="3392"/>
                  </a:cubicBezTo>
                  <a:moveTo>
                    <a:pt x="377" y="3768"/>
                  </a:moveTo>
                  <a:cubicBezTo>
                    <a:pt x="2638" y="3768"/>
                    <a:pt x="2638" y="3768"/>
                    <a:pt x="2638" y="3768"/>
                  </a:cubicBezTo>
                  <a:cubicBezTo>
                    <a:pt x="2846" y="3768"/>
                    <a:pt x="3015" y="3600"/>
                    <a:pt x="3015" y="3392"/>
                  </a:cubicBezTo>
                  <a:moveTo>
                    <a:pt x="879" y="753"/>
                  </a:moveTo>
                  <a:cubicBezTo>
                    <a:pt x="2638" y="753"/>
                    <a:pt x="2638" y="753"/>
                    <a:pt x="2638" y="753"/>
                  </a:cubicBezTo>
                  <a:moveTo>
                    <a:pt x="879" y="1256"/>
                  </a:moveTo>
                  <a:cubicBezTo>
                    <a:pt x="2638" y="1256"/>
                    <a:pt x="2638" y="1256"/>
                    <a:pt x="2638" y="1256"/>
                  </a:cubicBezTo>
                  <a:moveTo>
                    <a:pt x="879" y="1758"/>
                  </a:moveTo>
                  <a:cubicBezTo>
                    <a:pt x="2638" y="1758"/>
                    <a:pt x="2638" y="1758"/>
                    <a:pt x="2638" y="1758"/>
                  </a:cubicBezTo>
                  <a:moveTo>
                    <a:pt x="879" y="2261"/>
                  </a:moveTo>
                  <a:cubicBezTo>
                    <a:pt x="2638" y="2261"/>
                    <a:pt x="2638" y="2261"/>
                    <a:pt x="2638" y="226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439317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RemoteApp </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pPr marL="290195" lvl="1" indent="-290195"/>
            <a:r>
              <a:rPr lang="en-US" dirty="0"/>
              <a:t>RemoteApp programs run remotely and integrate with a local desktop</a:t>
            </a:r>
          </a:p>
          <a:p>
            <a:pPr marL="290195" lvl="1" indent="-290195"/>
            <a:r>
              <a:rPr lang="en-US" dirty="0"/>
              <a:t>RemoteApp programs are especially useful in several scenarios:</a:t>
            </a:r>
            <a:endParaRPr lang="en-US" dirty="0">
              <a:cs typeface="Segoe UI"/>
            </a:endParaRPr>
          </a:p>
          <a:p>
            <a:pPr marL="566420" lvl="2" indent="-283210"/>
            <a:r>
              <a:rPr lang="en-US" dirty="0"/>
              <a:t>Remote users</a:t>
            </a:r>
            <a:endParaRPr lang="en-US" dirty="0">
              <a:cs typeface="Segoe UI"/>
            </a:endParaRPr>
          </a:p>
          <a:p>
            <a:pPr marL="566420" lvl="2" indent="-283210"/>
            <a:r>
              <a:rPr lang="en-US" dirty="0"/>
              <a:t>Line-of-business application deployments</a:t>
            </a:r>
            <a:endParaRPr lang="en-US" dirty="0">
              <a:cs typeface="Segoe UI"/>
            </a:endParaRPr>
          </a:p>
          <a:p>
            <a:pPr marL="566420" lvl="2" indent="-283210"/>
            <a:r>
              <a:rPr lang="en-US" dirty="0"/>
              <a:t>Roaming users</a:t>
            </a:r>
            <a:endParaRPr lang="en-US" dirty="0">
              <a:cs typeface="Segoe UI"/>
            </a:endParaRPr>
          </a:p>
          <a:p>
            <a:pPr marL="290195" lvl="1" indent="-290195"/>
            <a:r>
              <a:rPr lang="en-US" dirty="0"/>
              <a:t>RemoteApp program features:</a:t>
            </a:r>
            <a:endParaRPr lang="en-US" dirty="0">
              <a:cs typeface="Segoe UI"/>
            </a:endParaRPr>
          </a:p>
          <a:p>
            <a:pPr marL="566420" lvl="2" indent="-283210"/>
            <a:r>
              <a:rPr lang="en-US" dirty="0"/>
              <a:t>Start programs with no additional prompts </a:t>
            </a:r>
            <a:endParaRPr lang="en-US" dirty="0">
              <a:cs typeface="Segoe UI"/>
            </a:endParaRPr>
          </a:p>
          <a:p>
            <a:pPr marL="566420" lvl="2" indent="-283210"/>
            <a:r>
              <a:rPr lang="en-US" dirty="0"/>
              <a:t>Run in its own resizable window</a:t>
            </a:r>
            <a:endParaRPr lang="en-US" dirty="0">
              <a:cs typeface="Segoe UI"/>
            </a:endParaRPr>
          </a:p>
          <a:p>
            <a:pPr marL="566420" lvl="2" indent="-283210"/>
            <a:r>
              <a:rPr lang="en-US" dirty="0"/>
              <a:t>Use file type associations to start a program </a:t>
            </a:r>
            <a:endParaRPr lang="en-US" dirty="0">
              <a:cs typeface="Segoe UI"/>
            </a:endParaRPr>
          </a:p>
          <a:p>
            <a:pPr marL="566420" lvl="2" indent="-283210"/>
            <a:r>
              <a:rPr lang="en-US" dirty="0"/>
              <a:t>Window content is shown during move and resize</a:t>
            </a:r>
            <a:endParaRPr lang="en-US" dirty="0">
              <a:cs typeface="Segoe UI"/>
            </a:endParaRPr>
          </a:p>
          <a:p>
            <a:pPr marL="566420" lvl="2" indent="-283210"/>
            <a:r>
              <a:rPr lang="en-US" dirty="0"/>
              <a:t>Live thumbnails and application switching</a:t>
            </a:r>
            <a:endParaRPr lang="en-US" dirty="0">
              <a:cs typeface="Segoe UI"/>
            </a:endParaRPr>
          </a:p>
          <a:p>
            <a:pPr marL="566420" lvl="2" indent="-283210"/>
            <a:r>
              <a:rPr lang="en-US" dirty="0"/>
              <a:t>Similar icons as locally installed applications</a:t>
            </a:r>
            <a:endParaRPr lang="en-US" dirty="0">
              <a:cs typeface="Segoe UI"/>
            </a:endParaRPr>
          </a:p>
          <a:p>
            <a:pPr marL="566420" lvl="2" indent="-283210"/>
            <a:r>
              <a:rPr lang="en-US" dirty="0"/>
              <a:t>Notifications and icon overlay</a:t>
            </a:r>
            <a:endParaRPr lang="en-US" dirty="0">
              <a:cs typeface="Segoe UI"/>
            </a:endParaRPr>
          </a:p>
          <a:p>
            <a:pPr marL="566420" lvl="2" indent="-283210"/>
            <a:endParaRPr lang="en-US" dirty="0">
              <a:cs typeface="Segoe UI"/>
            </a:endParaRPr>
          </a:p>
        </p:txBody>
      </p:sp>
    </p:spTree>
    <p:extLst>
      <p:ext uri="{BB962C8B-B14F-4D97-AF65-F5344CB8AC3E}">
        <p14:creationId xmlns:p14="http://schemas.microsoft.com/office/powerpoint/2010/main" val="37724476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Overview of RDS</a:t>
            </a:r>
            <a:br>
              <a:rPr lang="en-US" dirty="0"/>
            </a:br>
            <a:endParaRPr lang="en-US" dirty="0"/>
          </a:p>
        </p:txBody>
      </p:sp>
    </p:spTree>
    <p:extLst>
      <p:ext uri="{BB962C8B-B14F-4D97-AF65-F5344CB8AC3E}">
        <p14:creationId xmlns:p14="http://schemas.microsoft.com/office/powerpoint/2010/main" val="21527127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17E43-8565-4820-85EC-82CEF41B776A}"/>
              </a:ext>
            </a:extLst>
          </p:cNvPr>
          <p:cNvSpPr>
            <a:spLocks noGrp="1"/>
          </p:cNvSpPr>
          <p:nvPr>
            <p:ph type="title"/>
          </p:nvPr>
        </p:nvSpPr>
        <p:spPr>
          <a:xfrm>
            <a:off x="465138" y="567457"/>
            <a:ext cx="11530584" cy="411480"/>
          </a:xfrm>
        </p:spPr>
        <p:txBody>
          <a:bodyPr/>
          <a:lstStyle/>
          <a:p>
            <a:r>
              <a:rPr lang="en-US" dirty="0"/>
              <a:t>Lesson 2: Test your knowledge</a:t>
            </a:r>
          </a:p>
        </p:txBody>
      </p:sp>
      <p:sp>
        <p:nvSpPr>
          <p:cNvPr id="5" name="Text Placeholder 4">
            <a:extLst>
              <a:ext uri="{FF2B5EF4-FFF2-40B4-BE49-F238E27FC236}">
                <a16:creationId xmlns:a16="http://schemas.microsoft.com/office/drawing/2014/main" id="{BF1D14C3-0B8B-4663-B6A3-1AB30220D220}"/>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70247257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3: Overview of personal and pooled virtual desktops</a:t>
            </a:r>
          </a:p>
        </p:txBody>
      </p:sp>
    </p:spTree>
    <p:extLst>
      <p:ext uri="{BB962C8B-B14F-4D97-AF65-F5344CB8AC3E}">
        <p14:creationId xmlns:p14="http://schemas.microsoft.com/office/powerpoint/2010/main" val="42114808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Always On VPN is the next generation VPN solution for Windows 10 devices. It provides very secure access to the internal data and applications and the VPN connection is fully automated.</a:t>
            </a:r>
          </a:p>
          <a:p>
            <a:pPr marL="290195" lvl="1" indent="-290195"/>
            <a:r>
              <a:rPr lang="en-US" dirty="0"/>
              <a:t>Topics:</a:t>
            </a:r>
            <a:endParaRPr lang="en-US" dirty="0">
              <a:cs typeface="Segoe UI"/>
            </a:endParaRPr>
          </a:p>
          <a:p>
            <a:pPr marL="566420" lvl="2" indent="-283210"/>
            <a:r>
              <a:rPr lang="en-US" dirty="0"/>
              <a:t>Overview of VM-based desktop deployments of Virtual Desktop Infrastructure</a:t>
            </a:r>
            <a:endParaRPr lang="en-US" dirty="0">
              <a:cs typeface="Segoe UI"/>
            </a:endParaRPr>
          </a:p>
          <a:p>
            <a:pPr marL="566420" lvl="2" indent="-283210"/>
            <a:r>
              <a:rPr lang="en-US" dirty="0"/>
              <a:t>Overview of pooled virtual desktops</a:t>
            </a:r>
            <a:endParaRPr lang="en-US" dirty="0">
              <a:cs typeface="Segoe UI"/>
            </a:endParaRPr>
          </a:p>
          <a:p>
            <a:pPr marL="566420" lvl="2" indent="-283210"/>
            <a:r>
              <a:rPr lang="en-US" dirty="0"/>
              <a:t>Overview of personal virtual desktops</a:t>
            </a:r>
            <a:endParaRPr lang="en-US" dirty="0">
              <a:cs typeface="Segoe UI"/>
            </a:endParaRPr>
          </a:p>
          <a:p>
            <a:pPr marL="566420" lvl="2" indent="-283210"/>
            <a:r>
              <a:rPr lang="en-US" dirty="0"/>
              <a:t>Compare VDI options</a:t>
            </a:r>
            <a:endParaRPr lang="en-US" dirty="0">
              <a:cs typeface="Segoe UI"/>
            </a:endParaRPr>
          </a:p>
          <a:p>
            <a:pPr marL="566420" lvl="2" indent="-283210"/>
            <a:r>
              <a:rPr lang="en-US" dirty="0"/>
              <a:t>High availability for personal and pooled desktops</a:t>
            </a:r>
            <a:endParaRPr lang="en-US" dirty="0">
              <a:cs typeface="Segoe UI"/>
            </a:endParaRPr>
          </a:p>
          <a:p>
            <a:pPr marL="566420" lvl="2" indent="-283210"/>
            <a:r>
              <a:rPr lang="en-US" dirty="0"/>
              <a:t>Prepare a virtual desktop template</a:t>
            </a:r>
            <a:endParaRPr lang="en-US" dirty="0">
              <a:cs typeface="Segoe UI"/>
            </a:endParaRPr>
          </a:p>
          <a:p>
            <a:pPr marL="566420" lvl="2" indent="-283210"/>
            <a:endParaRPr lang="en-US" dirty="0">
              <a:cs typeface="Segoe UI"/>
            </a:endParaRPr>
          </a:p>
        </p:txBody>
      </p:sp>
    </p:spTree>
    <p:extLst>
      <p:ext uri="{BB962C8B-B14F-4D97-AF65-F5344CB8AC3E}">
        <p14:creationId xmlns:p14="http://schemas.microsoft.com/office/powerpoint/2010/main" val="203494138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virtual machine–based desktop deployments of Virtual Desktop Infrastructure</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83903"/>
            <a:ext cx="11529378" cy="1344555"/>
          </a:xfrm>
        </p:spPr>
        <p:txBody>
          <a:bodyPr/>
          <a:lstStyle/>
          <a:p>
            <a:pPr marL="0" lvl="1" indent="0">
              <a:buNone/>
            </a:pPr>
            <a:r>
              <a:rPr lang="en-US" dirty="0"/>
              <a:t>A virtual machine (VM)-based desktop deployment of VDI provides:</a:t>
            </a:r>
          </a:p>
          <a:p>
            <a:pPr lvl="1"/>
            <a:r>
              <a:rPr lang="en-US" dirty="0"/>
              <a:t>An automated infrastructure for creating VMs</a:t>
            </a:r>
          </a:p>
          <a:p>
            <a:pPr lvl="1"/>
            <a:r>
              <a:rPr lang="en-US" dirty="0"/>
              <a:t>Dedicated resources to each VM user</a:t>
            </a:r>
          </a:p>
          <a:p>
            <a:pPr lvl="1"/>
            <a:endParaRPr lang="en-US" dirty="0"/>
          </a:p>
        </p:txBody>
      </p:sp>
      <p:grpSp>
        <p:nvGrpSpPr>
          <p:cNvPr id="8" name="Group 7" descr="Illustration of a computer that is accessing a Microsoft virtual machine-based desktop deployment of Virtual Desktop Infrastructure. The computer accesses RD Web Access, RD Connection Broker server, and a VM on the RD Virtualization Host server.">
            <a:extLst>
              <a:ext uri="{FF2B5EF4-FFF2-40B4-BE49-F238E27FC236}">
                <a16:creationId xmlns:a16="http://schemas.microsoft.com/office/drawing/2014/main" id="{97884804-6DF2-4069-8B22-AEBC3D44DD00}"/>
              </a:ext>
            </a:extLst>
          </p:cNvPr>
          <p:cNvGrpSpPr/>
          <p:nvPr/>
        </p:nvGrpSpPr>
        <p:grpSpPr>
          <a:xfrm>
            <a:off x="1710480" y="3009225"/>
            <a:ext cx="8885417" cy="3117512"/>
            <a:chOff x="1710480" y="3009225"/>
            <a:chExt cx="8885417" cy="3117512"/>
          </a:xfrm>
        </p:grpSpPr>
        <p:sp>
          <p:nvSpPr>
            <p:cNvPr id="4" name="Curved Right Arrow 4">
              <a:extLst>
                <a:ext uri="{FF2B5EF4-FFF2-40B4-BE49-F238E27FC236}">
                  <a16:creationId xmlns:a16="http://schemas.microsoft.com/office/drawing/2014/main" id="{75699B74-CA32-4B33-AD3B-B4FE9F8C3EB6}"/>
                </a:ext>
              </a:extLst>
            </p:cNvPr>
            <p:cNvSpPr/>
            <p:nvPr/>
          </p:nvSpPr>
          <p:spPr>
            <a:xfrm rot="16200000">
              <a:off x="3431181" y="4410545"/>
              <a:ext cx="392244" cy="1950785"/>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CA" dirty="0">
                <a:solidFill>
                  <a:schemeClr val="tx1"/>
                </a:solidFill>
              </a:endParaRPr>
            </a:p>
          </p:txBody>
        </p:sp>
        <p:sp>
          <p:nvSpPr>
            <p:cNvPr id="5" name="Curved Right Arrow 5">
              <a:extLst>
                <a:ext uri="{FF2B5EF4-FFF2-40B4-BE49-F238E27FC236}">
                  <a16:creationId xmlns:a16="http://schemas.microsoft.com/office/drawing/2014/main" id="{9F207AD4-2C74-4065-9844-658D10E5A92D}"/>
                </a:ext>
              </a:extLst>
            </p:cNvPr>
            <p:cNvSpPr/>
            <p:nvPr/>
          </p:nvSpPr>
          <p:spPr>
            <a:xfrm rot="16200000">
              <a:off x="4461585" y="3380141"/>
              <a:ext cx="637903" cy="4257254"/>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CA" dirty="0">
                <a:solidFill>
                  <a:schemeClr val="tx1"/>
                </a:solidFill>
              </a:endParaRPr>
            </a:p>
          </p:txBody>
        </p:sp>
        <p:grpSp>
          <p:nvGrpSpPr>
            <p:cNvPr id="6" name="Group 5" descr="Illustration of a computer that is accessing a Microsoft virtual machine (VM)-based desktop deployment of Virtual Desktop Infrastructure (VDI). The computer accesses Remote Desktop Web Access (RD Web Access), a Remote Desktop Connection Broker (RD Connection Broker) server, and then a VM on the Remote Desktop Virtualization Host (RD Virtualization Host) server.&#10;&#10;&#10;&#10;">
              <a:extLst>
                <a:ext uri="{FF2B5EF4-FFF2-40B4-BE49-F238E27FC236}">
                  <a16:creationId xmlns:a16="http://schemas.microsoft.com/office/drawing/2014/main" id="{4B33262F-C6CC-47CB-B214-7B83CF75DEAE}"/>
                </a:ext>
              </a:extLst>
            </p:cNvPr>
            <p:cNvGrpSpPr/>
            <p:nvPr/>
          </p:nvGrpSpPr>
          <p:grpSpPr>
            <a:xfrm>
              <a:off x="2651909" y="4800484"/>
              <a:ext cx="7943988" cy="1326253"/>
              <a:chOff x="951897" y="4447284"/>
              <a:chExt cx="7943988" cy="1326253"/>
            </a:xfrm>
          </p:grpSpPr>
          <p:sp>
            <p:nvSpPr>
              <p:cNvPr id="7" name="Curved Right Arrow 7">
                <a:extLst>
                  <a:ext uri="{FF2B5EF4-FFF2-40B4-BE49-F238E27FC236}">
                    <a16:creationId xmlns:a16="http://schemas.microsoft.com/office/drawing/2014/main" id="{52114EC5-CCB7-430C-9AE2-B17DE5BAB0E7}"/>
                  </a:ext>
                </a:extLst>
              </p:cNvPr>
              <p:cNvSpPr/>
              <p:nvPr/>
            </p:nvSpPr>
            <p:spPr>
              <a:xfrm rot="16200000">
                <a:off x="3642469" y="2146042"/>
                <a:ext cx="936923" cy="6318067"/>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CA" dirty="0">
                  <a:solidFill>
                    <a:schemeClr val="tx1"/>
                  </a:solidFill>
                </a:endParaRPr>
              </a:p>
            </p:txBody>
          </p:sp>
          <p:sp>
            <p:nvSpPr>
              <p:cNvPr id="26" name="TextBox 48">
                <a:extLst>
                  <a:ext uri="{FF2B5EF4-FFF2-40B4-BE49-F238E27FC236}">
                    <a16:creationId xmlns:a16="http://schemas.microsoft.com/office/drawing/2014/main" id="{32F66B79-DB70-4E15-AA5A-F7B93F1E8D84}"/>
                  </a:ext>
                </a:extLst>
              </p:cNvPr>
              <p:cNvSpPr txBox="1"/>
              <p:nvPr/>
            </p:nvSpPr>
            <p:spPr>
              <a:xfrm>
                <a:off x="1493778" y="4447284"/>
                <a:ext cx="1972256"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r>
                  <a:rPr lang="en-CA" kern="0" dirty="0">
                    <a:solidFill>
                      <a:prstClr val="black"/>
                    </a:solidFill>
                    <a:latin typeface="Segoe UI" panose="020B0502040204020203" pitchFamily="34" charset="0"/>
                    <a:ea typeface="Segoe UI" panose="020B0502040204020203" pitchFamily="34" charset="0"/>
                    <a:cs typeface="Segoe UI" panose="020B0502040204020203" pitchFamily="34" charset="0"/>
                  </a:rPr>
                  <a:t>RD Web Access</a:t>
                </a:r>
              </a:p>
            </p:txBody>
          </p:sp>
          <p:sp>
            <p:nvSpPr>
              <p:cNvPr id="23" name="TextBox 35">
                <a:extLst>
                  <a:ext uri="{FF2B5EF4-FFF2-40B4-BE49-F238E27FC236}">
                    <a16:creationId xmlns:a16="http://schemas.microsoft.com/office/drawing/2014/main" id="{2712E440-A81C-4B0C-98EE-7419DDDF2EE9}"/>
                  </a:ext>
                </a:extLst>
              </p:cNvPr>
              <p:cNvSpPr txBox="1"/>
              <p:nvPr/>
            </p:nvSpPr>
            <p:spPr>
              <a:xfrm>
                <a:off x="3466035" y="4447284"/>
                <a:ext cx="2647177"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r>
                  <a:rPr lang="en-CA" kern="0" dirty="0">
                    <a:solidFill>
                      <a:prstClr val="black"/>
                    </a:solidFill>
                    <a:latin typeface="Segoe UI" panose="020B0502040204020203" pitchFamily="34" charset="0"/>
                    <a:ea typeface="Segoe UI" panose="020B0502040204020203" pitchFamily="34" charset="0"/>
                    <a:cs typeface="Segoe UI" panose="020B0502040204020203" pitchFamily="34" charset="0"/>
                  </a:rPr>
                  <a:t>RD Connection Broker</a:t>
                </a:r>
              </a:p>
            </p:txBody>
          </p:sp>
          <p:sp>
            <p:nvSpPr>
              <p:cNvPr id="12" name="TextBox 32">
                <a:extLst>
                  <a:ext uri="{FF2B5EF4-FFF2-40B4-BE49-F238E27FC236}">
                    <a16:creationId xmlns:a16="http://schemas.microsoft.com/office/drawing/2014/main" id="{22A8681D-4825-4A68-ADA0-0DCD644DB8F6}"/>
                  </a:ext>
                </a:extLst>
              </p:cNvPr>
              <p:cNvSpPr txBox="1"/>
              <p:nvPr/>
            </p:nvSpPr>
            <p:spPr>
              <a:xfrm>
                <a:off x="5995168" y="4454377"/>
                <a:ext cx="2900717" cy="369331"/>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r>
                  <a:rPr lang="en-CA" kern="0" dirty="0">
                    <a:solidFill>
                      <a:prstClr val="black"/>
                    </a:solidFill>
                    <a:latin typeface="Segoe UI" panose="020B0502040204020203" pitchFamily="34" charset="0"/>
                    <a:ea typeface="Segoe UI" panose="020B0502040204020203" pitchFamily="34" charset="0"/>
                    <a:cs typeface="Segoe UI" panose="020B0502040204020203" pitchFamily="34" charset="0"/>
                  </a:rPr>
                  <a:t>RD Virtualization Host</a:t>
                </a:r>
              </a:p>
            </p:txBody>
          </p:sp>
        </p:grpSp>
        <p:sp>
          <p:nvSpPr>
            <p:cNvPr id="29" name="Laptop_E770">
              <a:extLst>
                <a:ext uri="{FF2B5EF4-FFF2-40B4-BE49-F238E27FC236}">
                  <a16:creationId xmlns:a16="http://schemas.microsoft.com/office/drawing/2014/main" id="{DD2DEC5D-769D-4DCB-A384-3C02812A4542}"/>
                </a:ext>
              </a:extLst>
            </p:cNvPr>
            <p:cNvSpPr>
              <a:spLocks noChangeAspect="1" noEditPoints="1"/>
            </p:cNvSpPr>
            <p:nvPr/>
          </p:nvSpPr>
          <p:spPr bwMode="auto">
            <a:xfrm>
              <a:off x="1710480" y="4075405"/>
              <a:ext cx="1502997" cy="1002916"/>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0" name="server">
              <a:extLst>
                <a:ext uri="{FF2B5EF4-FFF2-40B4-BE49-F238E27FC236}">
                  <a16:creationId xmlns:a16="http://schemas.microsoft.com/office/drawing/2014/main" id="{FF255897-0FAE-45AA-9671-2B783C4CF99A}"/>
                </a:ext>
              </a:extLst>
            </p:cNvPr>
            <p:cNvSpPr>
              <a:spLocks noChangeAspect="1" noEditPoints="1"/>
            </p:cNvSpPr>
            <p:nvPr/>
          </p:nvSpPr>
          <p:spPr bwMode="auto">
            <a:xfrm>
              <a:off x="3463615" y="3009225"/>
              <a:ext cx="883671" cy="16784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31" name="globe_4">
              <a:extLst>
                <a:ext uri="{FF2B5EF4-FFF2-40B4-BE49-F238E27FC236}">
                  <a16:creationId xmlns:a16="http://schemas.microsoft.com/office/drawing/2014/main" id="{25243D13-7410-461E-B967-9615D1454498}"/>
                </a:ext>
              </a:extLst>
            </p:cNvPr>
            <p:cNvSpPr>
              <a:spLocks noChangeAspect="1" noEditPoints="1"/>
            </p:cNvSpPr>
            <p:nvPr/>
          </p:nvSpPr>
          <p:spPr bwMode="auto">
            <a:xfrm>
              <a:off x="4350212" y="3809556"/>
              <a:ext cx="883671" cy="886676"/>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PC1_E977">
              <a:extLst>
                <a:ext uri="{FF2B5EF4-FFF2-40B4-BE49-F238E27FC236}">
                  <a16:creationId xmlns:a16="http://schemas.microsoft.com/office/drawing/2014/main" id="{69AB7B30-1FF5-4B70-AE2C-FC7FA47C2037}"/>
                </a:ext>
              </a:extLst>
            </p:cNvPr>
            <p:cNvSpPr>
              <a:spLocks noChangeAspect="1" noEditPoints="1"/>
            </p:cNvSpPr>
            <p:nvPr/>
          </p:nvSpPr>
          <p:spPr bwMode="auto">
            <a:xfrm>
              <a:off x="9128243" y="3227529"/>
              <a:ext cx="674069" cy="539466"/>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7" name="server">
              <a:extLst>
                <a:ext uri="{FF2B5EF4-FFF2-40B4-BE49-F238E27FC236}">
                  <a16:creationId xmlns:a16="http://schemas.microsoft.com/office/drawing/2014/main" id="{FCAB3990-86E4-4671-BF7C-025024578978}"/>
                </a:ext>
              </a:extLst>
            </p:cNvPr>
            <p:cNvSpPr>
              <a:spLocks noChangeAspect="1" noEditPoints="1"/>
            </p:cNvSpPr>
            <p:nvPr/>
          </p:nvSpPr>
          <p:spPr bwMode="auto">
            <a:xfrm>
              <a:off x="8057241" y="3017113"/>
              <a:ext cx="883671" cy="16784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38" name="PC1_E977">
              <a:extLst>
                <a:ext uri="{FF2B5EF4-FFF2-40B4-BE49-F238E27FC236}">
                  <a16:creationId xmlns:a16="http://schemas.microsoft.com/office/drawing/2014/main" id="{4C87B506-3447-44A0-B4DF-0B86EAB5BAB1}"/>
                </a:ext>
              </a:extLst>
            </p:cNvPr>
            <p:cNvSpPr>
              <a:spLocks noChangeAspect="1" noEditPoints="1"/>
            </p:cNvSpPr>
            <p:nvPr/>
          </p:nvSpPr>
          <p:spPr bwMode="auto">
            <a:xfrm>
              <a:off x="9128243" y="3935221"/>
              <a:ext cx="674069" cy="539466"/>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1" name="PC1_E977">
              <a:extLst>
                <a:ext uri="{FF2B5EF4-FFF2-40B4-BE49-F238E27FC236}">
                  <a16:creationId xmlns:a16="http://schemas.microsoft.com/office/drawing/2014/main" id="{1AF18D38-DAF0-4DDD-9109-A296884B193B}"/>
                </a:ext>
              </a:extLst>
            </p:cNvPr>
            <p:cNvSpPr>
              <a:spLocks noChangeAspect="1" noEditPoints="1"/>
            </p:cNvSpPr>
            <p:nvPr/>
          </p:nvSpPr>
          <p:spPr bwMode="auto">
            <a:xfrm>
              <a:off x="9872145" y="3227529"/>
              <a:ext cx="674069" cy="539466"/>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2" name="PC1_E977">
              <a:extLst>
                <a:ext uri="{FF2B5EF4-FFF2-40B4-BE49-F238E27FC236}">
                  <a16:creationId xmlns:a16="http://schemas.microsoft.com/office/drawing/2014/main" id="{49D6DE56-593C-4EEA-AE35-BB2092A00F2C}"/>
                </a:ext>
              </a:extLst>
            </p:cNvPr>
            <p:cNvSpPr>
              <a:spLocks noChangeAspect="1" noEditPoints="1"/>
            </p:cNvSpPr>
            <p:nvPr/>
          </p:nvSpPr>
          <p:spPr bwMode="auto">
            <a:xfrm>
              <a:off x="9872145" y="3935221"/>
              <a:ext cx="674069" cy="539466"/>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3" name="server">
              <a:extLst>
                <a:ext uri="{FF2B5EF4-FFF2-40B4-BE49-F238E27FC236}">
                  <a16:creationId xmlns:a16="http://schemas.microsoft.com/office/drawing/2014/main" id="{5D7B1FE1-83E7-43C1-92FF-57AF112288E0}"/>
                </a:ext>
              </a:extLst>
            </p:cNvPr>
            <p:cNvSpPr>
              <a:spLocks noChangeAspect="1" noEditPoints="1"/>
            </p:cNvSpPr>
            <p:nvPr/>
          </p:nvSpPr>
          <p:spPr bwMode="auto">
            <a:xfrm>
              <a:off x="6048020" y="3017113"/>
              <a:ext cx="883671" cy="167842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4" name="network_3">
              <a:extLst>
                <a:ext uri="{FF2B5EF4-FFF2-40B4-BE49-F238E27FC236}">
                  <a16:creationId xmlns:a16="http://schemas.microsoft.com/office/drawing/2014/main" id="{FDD68F4E-F198-432D-AE3F-E88709980B4B}"/>
                </a:ext>
              </a:extLst>
            </p:cNvPr>
            <p:cNvSpPr>
              <a:spLocks noChangeAspect="1" noEditPoints="1"/>
            </p:cNvSpPr>
            <p:nvPr/>
          </p:nvSpPr>
          <p:spPr bwMode="auto">
            <a:xfrm>
              <a:off x="6931691" y="3901507"/>
              <a:ext cx="765155" cy="794026"/>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158381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pooled virtual desktops</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a:lstStyle/>
          <a:p>
            <a:r>
              <a:rPr lang="en-US" dirty="0"/>
              <a:t>Pooled virtual desktops:</a:t>
            </a:r>
          </a:p>
          <a:p>
            <a:pPr lvl="1"/>
            <a:r>
              <a:rPr lang="en-US" dirty="0"/>
              <a:t>Are identically configured VMs</a:t>
            </a:r>
          </a:p>
          <a:p>
            <a:pPr lvl="1"/>
            <a:r>
              <a:rPr lang="en-US" dirty="0"/>
              <a:t>Are not assigned to a specific user</a:t>
            </a:r>
          </a:p>
          <a:p>
            <a:pPr lvl="1"/>
            <a:r>
              <a:rPr lang="en-US" dirty="0"/>
              <a:t>Do not retain user state information</a:t>
            </a:r>
          </a:p>
          <a:p>
            <a:pPr lvl="1"/>
            <a:r>
              <a:rPr lang="en-US" dirty="0"/>
              <a:t>Are created from a virtual desktop image</a:t>
            </a:r>
          </a:p>
          <a:p>
            <a:pPr lvl="1"/>
            <a:endParaRPr lang="en-US" dirty="0"/>
          </a:p>
        </p:txBody>
      </p:sp>
      <p:grpSp>
        <p:nvGrpSpPr>
          <p:cNvPr id="26" name="Group 25" descr="Illustration of an RD Virtualization Host server with several pooled virtual desktops.">
            <a:extLst>
              <a:ext uri="{FF2B5EF4-FFF2-40B4-BE49-F238E27FC236}">
                <a16:creationId xmlns:a16="http://schemas.microsoft.com/office/drawing/2014/main" id="{0DF1C532-5B98-40A7-B1A2-E93633A75049}"/>
              </a:ext>
            </a:extLst>
          </p:cNvPr>
          <p:cNvGrpSpPr/>
          <p:nvPr/>
        </p:nvGrpSpPr>
        <p:grpSpPr>
          <a:xfrm>
            <a:off x="4900975" y="3989790"/>
            <a:ext cx="3078260" cy="2356102"/>
            <a:chOff x="4900975" y="3989790"/>
            <a:chExt cx="3078260" cy="2356102"/>
          </a:xfrm>
        </p:grpSpPr>
        <p:sp>
          <p:nvSpPr>
            <p:cNvPr id="12" name="PC1_E977">
              <a:extLst>
                <a:ext uri="{FF2B5EF4-FFF2-40B4-BE49-F238E27FC236}">
                  <a16:creationId xmlns:a16="http://schemas.microsoft.com/office/drawing/2014/main" id="{662C0B4C-D736-4CB0-8F3B-7340A5A9676C}"/>
                </a:ext>
              </a:extLst>
            </p:cNvPr>
            <p:cNvSpPr>
              <a:spLocks noChangeAspect="1" noEditPoints="1"/>
            </p:cNvSpPr>
            <p:nvPr/>
          </p:nvSpPr>
          <p:spPr bwMode="auto">
            <a:xfrm>
              <a:off x="6218237" y="4860466"/>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13" name="server">
              <a:extLst>
                <a:ext uri="{FF2B5EF4-FFF2-40B4-BE49-F238E27FC236}">
                  <a16:creationId xmlns:a16="http://schemas.microsoft.com/office/drawing/2014/main" id="{B5B75F14-23FC-419C-9F5C-32E08055D699}"/>
                </a:ext>
              </a:extLst>
            </p:cNvPr>
            <p:cNvSpPr>
              <a:spLocks noChangeAspect="1" noEditPoints="1"/>
            </p:cNvSpPr>
            <p:nvPr/>
          </p:nvSpPr>
          <p:spPr bwMode="auto">
            <a:xfrm>
              <a:off x="4900975" y="3989790"/>
              <a:ext cx="1240464" cy="235610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21" name="PC1_E977">
              <a:extLst>
                <a:ext uri="{FF2B5EF4-FFF2-40B4-BE49-F238E27FC236}">
                  <a16:creationId xmlns:a16="http://schemas.microsoft.com/office/drawing/2014/main" id="{E6212194-E078-4353-A9E8-65B3009C4992}"/>
                </a:ext>
              </a:extLst>
            </p:cNvPr>
            <p:cNvSpPr>
              <a:spLocks noChangeAspect="1" noEditPoints="1"/>
            </p:cNvSpPr>
            <p:nvPr/>
          </p:nvSpPr>
          <p:spPr bwMode="auto">
            <a:xfrm>
              <a:off x="6218238" y="5674872"/>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22" name="PC1_E977">
              <a:extLst>
                <a:ext uri="{FF2B5EF4-FFF2-40B4-BE49-F238E27FC236}">
                  <a16:creationId xmlns:a16="http://schemas.microsoft.com/office/drawing/2014/main" id="{2A9B843B-4A65-4A16-AE68-E3DB58268B57}"/>
                </a:ext>
              </a:extLst>
            </p:cNvPr>
            <p:cNvSpPr>
              <a:spLocks noChangeAspect="1" noEditPoints="1"/>
            </p:cNvSpPr>
            <p:nvPr/>
          </p:nvSpPr>
          <p:spPr bwMode="auto">
            <a:xfrm>
              <a:off x="6218238" y="4046060"/>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3" name="PC1_E977">
              <a:extLst>
                <a:ext uri="{FF2B5EF4-FFF2-40B4-BE49-F238E27FC236}">
                  <a16:creationId xmlns:a16="http://schemas.microsoft.com/office/drawing/2014/main" id="{F2A64339-124F-4749-BD85-0330E13D3137}"/>
                </a:ext>
              </a:extLst>
            </p:cNvPr>
            <p:cNvSpPr>
              <a:spLocks noChangeAspect="1" noEditPoints="1"/>
            </p:cNvSpPr>
            <p:nvPr/>
          </p:nvSpPr>
          <p:spPr bwMode="auto">
            <a:xfrm>
              <a:off x="7140787" y="4860466"/>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4" name="PC1_E977">
              <a:extLst>
                <a:ext uri="{FF2B5EF4-FFF2-40B4-BE49-F238E27FC236}">
                  <a16:creationId xmlns:a16="http://schemas.microsoft.com/office/drawing/2014/main" id="{174BD599-685E-42B9-95E0-31942ABE4B21}"/>
                </a:ext>
              </a:extLst>
            </p:cNvPr>
            <p:cNvSpPr>
              <a:spLocks noChangeAspect="1" noEditPoints="1"/>
            </p:cNvSpPr>
            <p:nvPr/>
          </p:nvSpPr>
          <p:spPr bwMode="auto">
            <a:xfrm>
              <a:off x="7140788" y="5674872"/>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5" name="PC1_E977">
              <a:extLst>
                <a:ext uri="{FF2B5EF4-FFF2-40B4-BE49-F238E27FC236}">
                  <a16:creationId xmlns:a16="http://schemas.microsoft.com/office/drawing/2014/main" id="{EF75C305-490F-423D-B8AC-354C6B900058}"/>
                </a:ext>
              </a:extLst>
            </p:cNvPr>
            <p:cNvSpPr>
              <a:spLocks noChangeAspect="1" noEditPoints="1"/>
            </p:cNvSpPr>
            <p:nvPr/>
          </p:nvSpPr>
          <p:spPr bwMode="auto">
            <a:xfrm>
              <a:off x="7140788" y="4046060"/>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grpSp>
    </p:spTree>
    <p:extLst>
      <p:ext uri="{BB962C8B-B14F-4D97-AF65-F5344CB8AC3E}">
        <p14:creationId xmlns:p14="http://schemas.microsoft.com/office/powerpoint/2010/main" val="92721512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personal virtual desktops</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a:lstStyle/>
          <a:p>
            <a:pPr lvl="1"/>
            <a:r>
              <a:rPr lang="en-US" dirty="0"/>
              <a:t>Personal virtual desktops are:</a:t>
            </a:r>
          </a:p>
          <a:p>
            <a:pPr lvl="2"/>
            <a:r>
              <a:rPr lang="en-US" dirty="0"/>
              <a:t>Assigned to specific users</a:t>
            </a:r>
          </a:p>
          <a:p>
            <a:pPr lvl="2"/>
            <a:r>
              <a:rPr lang="en-US" dirty="0"/>
              <a:t>Can be customized</a:t>
            </a:r>
          </a:p>
          <a:p>
            <a:pPr lvl="1"/>
            <a:endParaRPr lang="en-US" dirty="0"/>
          </a:p>
          <a:p>
            <a:pPr lvl="1"/>
            <a:r>
              <a:rPr lang="en-US" dirty="0"/>
              <a:t>Create personal virtual desktops:</a:t>
            </a:r>
          </a:p>
          <a:p>
            <a:pPr lvl="2"/>
            <a:r>
              <a:rPr lang="en-US" dirty="0"/>
              <a:t>Based on a virtual desktop image</a:t>
            </a:r>
          </a:p>
          <a:p>
            <a:pPr lvl="2"/>
            <a:r>
              <a:rPr lang="en-US" dirty="0"/>
              <a:t>From an existing VM</a:t>
            </a:r>
          </a:p>
          <a:p>
            <a:pPr lvl="1"/>
            <a:endParaRPr lang="en-US" dirty="0"/>
          </a:p>
        </p:txBody>
      </p:sp>
      <p:grpSp>
        <p:nvGrpSpPr>
          <p:cNvPr id="20" name="Group 19" descr="Illustration of an RD Virtualization Host server with several personal virtual desktops.">
            <a:extLst>
              <a:ext uri="{FF2B5EF4-FFF2-40B4-BE49-F238E27FC236}">
                <a16:creationId xmlns:a16="http://schemas.microsoft.com/office/drawing/2014/main" id="{0E6BE8D2-BD84-48C4-8A97-2250A5824E6D}"/>
              </a:ext>
            </a:extLst>
          </p:cNvPr>
          <p:cNvGrpSpPr/>
          <p:nvPr/>
        </p:nvGrpSpPr>
        <p:grpSpPr>
          <a:xfrm>
            <a:off x="4938187" y="4004150"/>
            <a:ext cx="3078260" cy="2356102"/>
            <a:chOff x="4900975" y="3989790"/>
            <a:chExt cx="3078260" cy="2356102"/>
          </a:xfrm>
        </p:grpSpPr>
        <p:sp>
          <p:nvSpPr>
            <p:cNvPr id="21" name="PC1_E977">
              <a:extLst>
                <a:ext uri="{FF2B5EF4-FFF2-40B4-BE49-F238E27FC236}">
                  <a16:creationId xmlns:a16="http://schemas.microsoft.com/office/drawing/2014/main" id="{EEA82AB1-0078-45B7-A61F-218035A4E47C}"/>
                </a:ext>
              </a:extLst>
            </p:cNvPr>
            <p:cNvSpPr>
              <a:spLocks noChangeAspect="1" noEditPoints="1"/>
            </p:cNvSpPr>
            <p:nvPr/>
          </p:nvSpPr>
          <p:spPr bwMode="auto">
            <a:xfrm>
              <a:off x="6218237" y="4860466"/>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accent3">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2" name="server">
              <a:extLst>
                <a:ext uri="{FF2B5EF4-FFF2-40B4-BE49-F238E27FC236}">
                  <a16:creationId xmlns:a16="http://schemas.microsoft.com/office/drawing/2014/main" id="{3A20E97A-D840-4D97-BD4A-CB6E734BDCA7}"/>
                </a:ext>
              </a:extLst>
            </p:cNvPr>
            <p:cNvSpPr>
              <a:spLocks noChangeAspect="1" noEditPoints="1"/>
            </p:cNvSpPr>
            <p:nvPr/>
          </p:nvSpPr>
          <p:spPr bwMode="auto">
            <a:xfrm>
              <a:off x="4900975" y="3989790"/>
              <a:ext cx="1240464" cy="235610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23" name="PC1_E977">
              <a:extLst>
                <a:ext uri="{FF2B5EF4-FFF2-40B4-BE49-F238E27FC236}">
                  <a16:creationId xmlns:a16="http://schemas.microsoft.com/office/drawing/2014/main" id="{80005AE5-E7DF-4E8B-A46A-FFCB9E35AC75}"/>
                </a:ext>
              </a:extLst>
            </p:cNvPr>
            <p:cNvSpPr>
              <a:spLocks noChangeAspect="1" noEditPoints="1"/>
            </p:cNvSpPr>
            <p:nvPr/>
          </p:nvSpPr>
          <p:spPr bwMode="auto">
            <a:xfrm>
              <a:off x="6218238" y="5674872"/>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24" name="PC1_E977">
              <a:extLst>
                <a:ext uri="{FF2B5EF4-FFF2-40B4-BE49-F238E27FC236}">
                  <a16:creationId xmlns:a16="http://schemas.microsoft.com/office/drawing/2014/main" id="{D994AD34-C121-4E55-A8DC-74B35F289247}"/>
                </a:ext>
              </a:extLst>
            </p:cNvPr>
            <p:cNvSpPr>
              <a:spLocks noChangeAspect="1" noEditPoints="1"/>
            </p:cNvSpPr>
            <p:nvPr/>
          </p:nvSpPr>
          <p:spPr bwMode="auto">
            <a:xfrm>
              <a:off x="6218238" y="4046060"/>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5" name="PC1_E977">
              <a:extLst>
                <a:ext uri="{FF2B5EF4-FFF2-40B4-BE49-F238E27FC236}">
                  <a16:creationId xmlns:a16="http://schemas.microsoft.com/office/drawing/2014/main" id="{9E5849B3-4A10-4385-873D-C2D601DB4A13}"/>
                </a:ext>
              </a:extLst>
            </p:cNvPr>
            <p:cNvSpPr>
              <a:spLocks noChangeAspect="1" noEditPoints="1"/>
            </p:cNvSpPr>
            <p:nvPr/>
          </p:nvSpPr>
          <p:spPr bwMode="auto">
            <a:xfrm>
              <a:off x="7140787" y="4860466"/>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accent3">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6" name="PC1_E977">
              <a:extLst>
                <a:ext uri="{FF2B5EF4-FFF2-40B4-BE49-F238E27FC236}">
                  <a16:creationId xmlns:a16="http://schemas.microsoft.com/office/drawing/2014/main" id="{DE62F48E-BA35-4E80-8015-2CA15FF78765}"/>
                </a:ext>
              </a:extLst>
            </p:cNvPr>
            <p:cNvSpPr>
              <a:spLocks noChangeAspect="1" noEditPoints="1"/>
            </p:cNvSpPr>
            <p:nvPr/>
          </p:nvSpPr>
          <p:spPr bwMode="auto">
            <a:xfrm>
              <a:off x="7140788" y="5674872"/>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27" name="PC1_E977">
              <a:extLst>
                <a:ext uri="{FF2B5EF4-FFF2-40B4-BE49-F238E27FC236}">
                  <a16:creationId xmlns:a16="http://schemas.microsoft.com/office/drawing/2014/main" id="{78642AE6-6D23-45CA-9773-CBF0255D6C48}"/>
                </a:ext>
              </a:extLst>
            </p:cNvPr>
            <p:cNvSpPr>
              <a:spLocks noChangeAspect="1" noEditPoints="1"/>
            </p:cNvSpPr>
            <p:nvPr/>
          </p:nvSpPr>
          <p:spPr bwMode="auto">
            <a:xfrm>
              <a:off x="7140788" y="4046060"/>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grpSp>
    </p:spTree>
    <p:extLst>
      <p:ext uri="{BB962C8B-B14F-4D97-AF65-F5344CB8AC3E}">
        <p14:creationId xmlns:p14="http://schemas.microsoft.com/office/powerpoint/2010/main" val="59421695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Compare VDI options</a:t>
            </a:r>
            <a:br>
              <a:rPr lang="en-US" dirty="0"/>
            </a:br>
            <a:endParaRPr lang="en-US" dirty="0"/>
          </a:p>
        </p:txBody>
      </p:sp>
      <p:graphicFrame>
        <p:nvGraphicFramePr>
          <p:cNvPr id="4" name="Content Placeholder 1" descr="Chart comparing VDI options indicating differences and similarities between session-based desktop deployments of VDI and VM-based desktop deployments of VDI. ">
            <a:extLst>
              <a:ext uri="{FF2B5EF4-FFF2-40B4-BE49-F238E27FC236}">
                <a16:creationId xmlns:a16="http://schemas.microsoft.com/office/drawing/2014/main" id="{4718BEB2-F9B1-44E1-8EA2-30EF64DC09B1}"/>
              </a:ext>
            </a:extLst>
          </p:cNvPr>
          <p:cNvGraphicFramePr>
            <a:graphicFrameLocks/>
          </p:cNvGraphicFramePr>
          <p:nvPr>
            <p:extLst>
              <p:ext uri="{D42A27DB-BD31-4B8C-83A1-F6EECF244321}">
                <p14:modId xmlns:p14="http://schemas.microsoft.com/office/powerpoint/2010/main" val="793022518"/>
              </p:ext>
            </p:extLst>
          </p:nvPr>
        </p:nvGraphicFramePr>
        <p:xfrm>
          <a:off x="673882" y="1278341"/>
          <a:ext cx="11088710" cy="5303838"/>
        </p:xfrm>
        <a:graphic>
          <a:graphicData uri="http://schemas.openxmlformats.org/drawingml/2006/table">
            <a:tbl>
              <a:tblPr firstRow="1" bandRow="1">
                <a:tableStyleId>{7E9639D4-E3E2-4D34-9284-5A2195B3D0D7}</a:tableStyleId>
              </a:tblPr>
              <a:tblGrid>
                <a:gridCol w="3198953">
                  <a:extLst>
                    <a:ext uri="{9D8B030D-6E8A-4147-A177-3AD203B41FA5}">
                      <a16:colId xmlns:a16="http://schemas.microsoft.com/office/drawing/2014/main" val="20000"/>
                    </a:ext>
                  </a:extLst>
                </a:gridCol>
                <a:gridCol w="2627673">
                  <a:extLst>
                    <a:ext uri="{9D8B030D-6E8A-4147-A177-3AD203B41FA5}">
                      <a16:colId xmlns:a16="http://schemas.microsoft.com/office/drawing/2014/main" val="20001"/>
                    </a:ext>
                  </a:extLst>
                </a:gridCol>
                <a:gridCol w="2829801">
                  <a:extLst>
                    <a:ext uri="{9D8B030D-6E8A-4147-A177-3AD203B41FA5}">
                      <a16:colId xmlns:a16="http://schemas.microsoft.com/office/drawing/2014/main" val="20002"/>
                    </a:ext>
                  </a:extLst>
                </a:gridCol>
                <a:gridCol w="2432283">
                  <a:extLst>
                    <a:ext uri="{9D8B030D-6E8A-4147-A177-3AD203B41FA5}">
                      <a16:colId xmlns:a16="http://schemas.microsoft.com/office/drawing/2014/main" val="20003"/>
                    </a:ext>
                  </a:extLst>
                </a:gridCol>
              </a:tblGrid>
              <a:tr h="1767913">
                <a:tc>
                  <a:txBody>
                    <a:bodyPr/>
                    <a:lstStyle/>
                    <a:p>
                      <a:endParaRPr lang="en-US" dirty="0">
                        <a:solidFill>
                          <a:schemeClr val="bg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solidFill>
                        </a:rPr>
                        <a:t>Session-based desktop deployment of VDI</a:t>
                      </a:r>
                      <a:endParaRPr lang="en-US" sz="2400" dirty="0">
                        <a:solidFill>
                          <a:schemeClr val="bg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solidFill>
                        </a:rPr>
                        <a:t>Pooled virtual</a:t>
                      </a:r>
                      <a:r>
                        <a:rPr lang="en-US" sz="2400" baseline="0" dirty="0">
                          <a:solidFill>
                            <a:schemeClr val="bg1"/>
                          </a:solidFill>
                        </a:rPr>
                        <a:t> desktops</a:t>
                      </a:r>
                      <a:endParaRPr lang="en-US" sz="2400" dirty="0">
                        <a:solidFill>
                          <a:schemeClr val="bg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solidFill>
                        </a:rPr>
                        <a:t>Personal</a:t>
                      </a:r>
                      <a:r>
                        <a:rPr lang="en-US" sz="2400" baseline="0" dirty="0">
                          <a:solidFill>
                            <a:schemeClr val="bg1"/>
                          </a:solidFill>
                        </a:rPr>
                        <a:t> virtual desktops</a:t>
                      </a:r>
                      <a:endParaRPr lang="en-US" sz="2400" dirty="0">
                        <a:solidFill>
                          <a:schemeClr val="bg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571">
                <a:tc>
                  <a:txBody>
                    <a:bodyPr/>
                    <a:lstStyle/>
                    <a:p>
                      <a:r>
                        <a:rPr lang="en-US" sz="2400" b="1" dirty="0">
                          <a:solidFill>
                            <a:schemeClr val="tx1"/>
                          </a:solidFill>
                        </a:rPr>
                        <a:t>Personalization</a:t>
                      </a:r>
                      <a:endParaRPr lang="en-US" sz="2400" b="1"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Good</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Good</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Best</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9110">
                <a:tc>
                  <a:txBody>
                    <a:bodyPr/>
                    <a:lstStyle/>
                    <a:p>
                      <a:r>
                        <a:rPr lang="en-US" sz="2400" b="1" dirty="0">
                          <a:solidFill>
                            <a:schemeClr val="tx1"/>
                          </a:solidFill>
                        </a:rPr>
                        <a:t>Application</a:t>
                      </a:r>
                    </a:p>
                    <a:p>
                      <a:r>
                        <a:rPr lang="en-US" sz="2400" b="1" dirty="0">
                          <a:solidFill>
                            <a:schemeClr val="tx1"/>
                          </a:solidFill>
                        </a:rPr>
                        <a:t>compatibility</a:t>
                      </a:r>
                      <a:endParaRPr lang="en-US" sz="2400" b="1"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Good</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Best</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Best</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7187">
                <a:tc>
                  <a:txBody>
                    <a:bodyPr/>
                    <a:lstStyle/>
                    <a:p>
                      <a:r>
                        <a:rPr lang="en-US" sz="2400" b="1" dirty="0">
                          <a:solidFill>
                            <a:schemeClr val="tx1"/>
                          </a:solidFill>
                        </a:rPr>
                        <a:t>Ease of management</a:t>
                      </a:r>
                      <a:endParaRPr lang="en-US" sz="2400" b="1"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Best</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Good</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Fair</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1057">
                <a:tc>
                  <a:txBody>
                    <a:bodyPr/>
                    <a:lstStyle/>
                    <a:p>
                      <a:r>
                        <a:rPr lang="en-US" sz="2400" b="1" dirty="0">
                          <a:solidFill>
                            <a:schemeClr val="tx1"/>
                          </a:solidFill>
                        </a:rPr>
                        <a:t>Cost</a:t>
                      </a:r>
                      <a:r>
                        <a:rPr lang="en-US" sz="2400" b="1" baseline="0" dirty="0">
                          <a:solidFill>
                            <a:schemeClr val="tx1"/>
                          </a:solidFill>
                        </a:rPr>
                        <a:t> </a:t>
                      </a:r>
                      <a:r>
                        <a:rPr lang="en-US" sz="2400" b="1" dirty="0">
                          <a:solidFill>
                            <a:schemeClr val="tx1"/>
                          </a:solidFill>
                        </a:rPr>
                        <a:t>effectiveness</a:t>
                      </a:r>
                      <a:endParaRPr lang="en-US" sz="2400" b="1" dirty="0">
                        <a:solidFill>
                          <a:schemeClr val="tx1"/>
                        </a:solidFill>
                        <a:latin typeface="Segoe UI"/>
                        <a:ea typeface="Segoe UI" pitchFamily="34" charset="0"/>
                        <a:cs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Best</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Good</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Fair</a:t>
                      </a:r>
                      <a:endParaRPr lang="en-US" dirty="0">
                        <a:solidFill>
                          <a:schemeClr val="tx1"/>
                        </a:solidFill>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857337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High availability for personal and pooled desktops  (1 of 2)</a:t>
            </a:r>
          </a:p>
        </p:txBody>
      </p:sp>
      <p:graphicFrame>
        <p:nvGraphicFramePr>
          <p:cNvPr id="4" name="Content Placeholder 3" descr="Chart illustrating high availability for pooled virtual desktops.">
            <a:extLst>
              <a:ext uri="{FF2B5EF4-FFF2-40B4-BE49-F238E27FC236}">
                <a16:creationId xmlns:a16="http://schemas.microsoft.com/office/drawing/2014/main" id="{89104118-589F-4387-BC4D-571D225AB604}"/>
              </a:ext>
            </a:extLst>
          </p:cNvPr>
          <p:cNvGraphicFramePr>
            <a:graphicFrameLocks/>
          </p:cNvGraphicFramePr>
          <p:nvPr>
            <p:extLst>
              <p:ext uri="{D42A27DB-BD31-4B8C-83A1-F6EECF244321}">
                <p14:modId xmlns:p14="http://schemas.microsoft.com/office/powerpoint/2010/main" val="986097089"/>
              </p:ext>
            </p:extLst>
          </p:nvPr>
        </p:nvGraphicFramePr>
        <p:xfrm>
          <a:off x="829178" y="2128857"/>
          <a:ext cx="10778118" cy="3718152"/>
        </p:xfrm>
        <a:graphic>
          <a:graphicData uri="http://schemas.openxmlformats.org/drawingml/2006/table">
            <a:tbl>
              <a:tblPr firstRow="1" bandRow="1">
                <a:tableStyleId>{7E9639D4-E3E2-4D34-9284-5A2195B3D0D7}</a:tableStyleId>
              </a:tblPr>
              <a:tblGrid>
                <a:gridCol w="4047619">
                  <a:extLst>
                    <a:ext uri="{9D8B030D-6E8A-4147-A177-3AD203B41FA5}">
                      <a16:colId xmlns:a16="http://schemas.microsoft.com/office/drawing/2014/main" val="20000"/>
                    </a:ext>
                  </a:extLst>
                </a:gridCol>
                <a:gridCol w="6730499">
                  <a:extLst>
                    <a:ext uri="{9D8B030D-6E8A-4147-A177-3AD203B41FA5}">
                      <a16:colId xmlns:a16="http://schemas.microsoft.com/office/drawing/2014/main" val="20001"/>
                    </a:ext>
                  </a:extLst>
                </a:gridCol>
              </a:tblGrid>
              <a:tr h="571595">
                <a:tc>
                  <a:txBody>
                    <a:bodyPr/>
                    <a:lstStyle/>
                    <a:p>
                      <a:pPr>
                        <a:lnSpc>
                          <a:spcPct val="115000"/>
                        </a:lnSpc>
                        <a:spcAft>
                          <a:spcPts val="0"/>
                        </a:spcAft>
                      </a:pPr>
                      <a:r>
                        <a:rPr lang="en-US" sz="2400" b="1" dirty="0">
                          <a:solidFill>
                            <a:schemeClr val="bg1"/>
                          </a:solidFill>
                          <a:effectLst/>
                        </a:rPr>
                        <a:t>Server role</a:t>
                      </a:r>
                      <a:endParaRPr lang="en-CA" sz="2400" dirty="0">
                        <a:solidFill>
                          <a:schemeClr val="bg1"/>
                        </a:solidFill>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b="1" dirty="0">
                          <a:solidFill>
                            <a:schemeClr val="bg1"/>
                          </a:solidFill>
                          <a:effectLst/>
                        </a:rPr>
                        <a:t>High availability method</a:t>
                      </a:r>
                      <a:endParaRPr lang="en-CA" sz="2400" dirty="0">
                        <a:solidFill>
                          <a:schemeClr val="bg1"/>
                        </a:solidFill>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1245">
                <a:tc>
                  <a:txBody>
                    <a:bodyPr/>
                    <a:lstStyle/>
                    <a:p>
                      <a:pPr>
                        <a:lnSpc>
                          <a:spcPct val="115000"/>
                        </a:lnSpc>
                        <a:spcAft>
                          <a:spcPts val="0"/>
                        </a:spcAft>
                      </a:pPr>
                      <a:r>
                        <a:rPr lang="en-US" sz="2400" dirty="0">
                          <a:solidFill>
                            <a:srgbClr val="000000"/>
                          </a:solidFill>
                          <a:effectLst/>
                        </a:rPr>
                        <a:t>RD Connection Broker</a:t>
                      </a:r>
                      <a:endParaRPr lang="en-CA" sz="2400" dirty="0">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rgbClr val="000000"/>
                          </a:solidFill>
                          <a:effectLst/>
                        </a:rPr>
                        <a:t>Domain name system (DNS) round robin and </a:t>
                      </a:r>
                      <a:r>
                        <a:rPr lang="en-US" sz="2400" b="0" dirty="0">
                          <a:solidFill>
                            <a:srgbClr val="000000"/>
                          </a:solidFill>
                          <a:effectLst/>
                        </a:rPr>
                        <a:t>Microsoft SQL Server</a:t>
                      </a:r>
                      <a:r>
                        <a:rPr lang="en-US" sz="2400" dirty="0">
                          <a:solidFill>
                            <a:srgbClr val="000000"/>
                          </a:solidFill>
                          <a:effectLst/>
                        </a:rPr>
                        <a:t> configured to store RD Connection</a:t>
                      </a:r>
                      <a:r>
                        <a:rPr lang="en-US" sz="2400" baseline="0" dirty="0">
                          <a:solidFill>
                            <a:srgbClr val="000000"/>
                          </a:solidFill>
                          <a:effectLst/>
                        </a:rPr>
                        <a:t> </a:t>
                      </a:r>
                      <a:r>
                        <a:rPr lang="en-US" sz="2400" dirty="0">
                          <a:solidFill>
                            <a:srgbClr val="000000"/>
                          </a:solidFill>
                          <a:effectLst/>
                        </a:rPr>
                        <a:t>Broker configuration</a:t>
                      </a:r>
                      <a:endParaRPr lang="en-CA" sz="2400" dirty="0">
                        <a:effectLst/>
                        <a:latin typeface="Segoe UI"/>
                        <a:ea typeface="Segoe UI" pitchFamily="34" charset="0"/>
                        <a:cs typeface="Segoe U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95">
                <a:tc>
                  <a:txBody>
                    <a:bodyPr/>
                    <a:lstStyle/>
                    <a:p>
                      <a:pPr>
                        <a:lnSpc>
                          <a:spcPct val="115000"/>
                        </a:lnSpc>
                        <a:spcAft>
                          <a:spcPts val="0"/>
                        </a:spcAft>
                      </a:pPr>
                      <a:r>
                        <a:rPr lang="en-US" sz="2400" dirty="0">
                          <a:solidFill>
                            <a:srgbClr val="000000"/>
                          </a:solidFill>
                          <a:effectLst/>
                        </a:rPr>
                        <a:t>RD Web Access</a:t>
                      </a:r>
                      <a:endParaRPr lang="en-CA" sz="2400" dirty="0">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rgbClr val="000000"/>
                          </a:solidFill>
                          <a:effectLst/>
                        </a:rPr>
                        <a:t>Load balancing</a:t>
                      </a:r>
                      <a:endParaRPr lang="en-CA" sz="2400" dirty="0">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3717">
                <a:tc>
                  <a:txBody>
                    <a:bodyPr/>
                    <a:lstStyle/>
                    <a:p>
                      <a:pPr>
                        <a:lnSpc>
                          <a:spcPct val="115000"/>
                        </a:lnSpc>
                        <a:spcAft>
                          <a:spcPts val="0"/>
                        </a:spcAft>
                      </a:pPr>
                      <a:r>
                        <a:rPr lang="en-US" sz="2400" dirty="0">
                          <a:solidFill>
                            <a:srgbClr val="000000"/>
                          </a:solidFill>
                          <a:effectLst/>
                        </a:rPr>
                        <a:t>RD Virtualization Host</a:t>
                      </a:r>
                      <a:endParaRPr lang="en-CA" sz="2400" dirty="0">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rgbClr val="000000"/>
                          </a:solidFill>
                          <a:effectLst/>
                        </a:rPr>
                        <a:t>Multiple RD Virtualization Hosts</a:t>
                      </a:r>
                      <a:endParaRPr lang="en-CA" sz="2400" dirty="0">
                        <a:effectLst/>
                        <a:latin typeface="Segoe UI" pitchFamily="34" charset="0"/>
                        <a:ea typeface="Segoe UI" pitchFamily="34" charset="0"/>
                        <a:cs typeface="Segoe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213387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High availability for personal and pooled desktops  (2 of 2)</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a:lstStyle/>
          <a:p>
            <a:pPr lvl="1"/>
            <a:r>
              <a:rPr lang="en-US" dirty="0"/>
              <a:t>Failover clustering makes personal virtual desktops highly available:</a:t>
            </a:r>
          </a:p>
          <a:p>
            <a:pPr lvl="2"/>
            <a:r>
              <a:rPr lang="en-US" dirty="0"/>
              <a:t>There is no downtime with Live Migration</a:t>
            </a:r>
          </a:p>
          <a:p>
            <a:pPr lvl="2"/>
            <a:r>
              <a:rPr lang="en-US" dirty="0"/>
              <a:t>There is brief downtime after RD Virtualization Host failure</a:t>
            </a:r>
          </a:p>
          <a:p>
            <a:pPr lvl="1"/>
            <a:r>
              <a:rPr lang="en-US" dirty="0"/>
              <a:t>Failover clustering requires:</a:t>
            </a:r>
          </a:p>
          <a:p>
            <a:pPr lvl="2"/>
            <a:r>
              <a:rPr lang="en-US" dirty="0"/>
              <a:t>Shared storage</a:t>
            </a:r>
          </a:p>
          <a:p>
            <a:pPr lvl="2"/>
            <a:r>
              <a:rPr lang="en-US" dirty="0"/>
              <a:t>Multiple networks</a:t>
            </a:r>
          </a:p>
          <a:p>
            <a:pPr lvl="1"/>
            <a:endParaRPr lang="en-US" dirty="0"/>
          </a:p>
        </p:txBody>
      </p:sp>
      <p:grpSp>
        <p:nvGrpSpPr>
          <p:cNvPr id="74" name="Group 73" descr="Illustration of RD Virtualization Host servers with personal virtual desktops that are configured in a failover cluster. There are two shared communication networks and shared storage.">
            <a:extLst>
              <a:ext uri="{FF2B5EF4-FFF2-40B4-BE49-F238E27FC236}">
                <a16:creationId xmlns:a16="http://schemas.microsoft.com/office/drawing/2014/main" id="{251D9CD4-97AA-4991-BD7C-DCD80DAA04F2}"/>
              </a:ext>
            </a:extLst>
          </p:cNvPr>
          <p:cNvGrpSpPr/>
          <p:nvPr/>
        </p:nvGrpSpPr>
        <p:grpSpPr>
          <a:xfrm>
            <a:off x="3890420" y="3169095"/>
            <a:ext cx="4608911" cy="3337402"/>
            <a:chOff x="3890420" y="3169095"/>
            <a:chExt cx="4608911" cy="3337402"/>
          </a:xfrm>
        </p:grpSpPr>
        <p:grpSp>
          <p:nvGrpSpPr>
            <p:cNvPr id="20" name="Group 19" descr="Illustration of RD Virtualization Host servers with personal virtual desktops that are configured in a failover cluster. There are two shared communication networks and shared storage.">
              <a:extLst>
                <a:ext uri="{FF2B5EF4-FFF2-40B4-BE49-F238E27FC236}">
                  <a16:creationId xmlns:a16="http://schemas.microsoft.com/office/drawing/2014/main" id="{59559B48-651E-48C4-8FCC-A5DABC7230F9}"/>
                </a:ext>
              </a:extLst>
            </p:cNvPr>
            <p:cNvGrpSpPr/>
            <p:nvPr/>
          </p:nvGrpSpPr>
          <p:grpSpPr>
            <a:xfrm>
              <a:off x="4895694" y="3560247"/>
              <a:ext cx="2645084" cy="2670026"/>
              <a:chOff x="6226226" y="3896233"/>
              <a:chExt cx="2197235" cy="1983074"/>
            </a:xfrm>
          </p:grpSpPr>
          <p:cxnSp>
            <p:nvCxnSpPr>
              <p:cNvPr id="22" name="Elbow Connector 6">
                <a:extLst>
                  <a:ext uri="{FF2B5EF4-FFF2-40B4-BE49-F238E27FC236}">
                    <a16:creationId xmlns:a16="http://schemas.microsoft.com/office/drawing/2014/main" id="{62A2D748-845C-44C5-8614-33DADC42261A}"/>
                  </a:ext>
                </a:extLst>
              </p:cNvPr>
              <p:cNvCxnSpPr>
                <a:cxnSpLocks/>
                <a:endCxn id="1026" idx="1"/>
              </p:cNvCxnSpPr>
              <p:nvPr/>
            </p:nvCxnSpPr>
            <p:spPr>
              <a:xfrm>
                <a:off x="6243925" y="5204154"/>
                <a:ext cx="916721" cy="675153"/>
              </a:xfrm>
              <a:prstGeom prst="bentConnector3">
                <a:avLst>
                  <a:gd name="adj1" fmla="val -1096"/>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7">
                <a:extLst>
                  <a:ext uri="{FF2B5EF4-FFF2-40B4-BE49-F238E27FC236}">
                    <a16:creationId xmlns:a16="http://schemas.microsoft.com/office/drawing/2014/main" id="{BA731AC3-9220-4CA2-902B-3CAD0C4ECCB4}"/>
                  </a:ext>
                </a:extLst>
              </p:cNvPr>
              <p:cNvCxnSpPr>
                <a:cxnSpLocks/>
                <a:endCxn id="1026" idx="3"/>
              </p:cNvCxnSpPr>
              <p:nvPr/>
            </p:nvCxnSpPr>
            <p:spPr>
              <a:xfrm rot="10800000" flipV="1">
                <a:off x="7485050" y="5204154"/>
                <a:ext cx="938411" cy="675152"/>
              </a:xfrm>
              <a:prstGeom prst="bentConnector3">
                <a:avLst>
                  <a:gd name="adj1" fmla="val 1434"/>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10">
                <a:extLst>
                  <a:ext uri="{FF2B5EF4-FFF2-40B4-BE49-F238E27FC236}">
                    <a16:creationId xmlns:a16="http://schemas.microsoft.com/office/drawing/2014/main" id="{E125913D-6F13-40AF-8599-92D2C01F71D8}"/>
                  </a:ext>
                </a:extLst>
              </p:cNvPr>
              <p:cNvCxnSpPr>
                <a:cxnSpLocks/>
                <a:endCxn id="64" idx="20"/>
              </p:cNvCxnSpPr>
              <p:nvPr/>
            </p:nvCxnSpPr>
            <p:spPr>
              <a:xfrm flipV="1">
                <a:off x="6226226" y="3896233"/>
                <a:ext cx="1006008" cy="531851"/>
              </a:xfrm>
              <a:prstGeom prst="bentConnector3">
                <a:avLst>
                  <a:gd name="adj1" fmla="val 1388"/>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11">
                <a:extLst>
                  <a:ext uri="{FF2B5EF4-FFF2-40B4-BE49-F238E27FC236}">
                    <a16:creationId xmlns:a16="http://schemas.microsoft.com/office/drawing/2014/main" id="{813BDA66-BC91-40C7-8E30-187DEFE3AC4C}"/>
                  </a:ext>
                </a:extLst>
              </p:cNvPr>
              <p:cNvCxnSpPr>
                <a:cxnSpLocks/>
                <a:endCxn id="64" idx="22"/>
              </p:cNvCxnSpPr>
              <p:nvPr/>
            </p:nvCxnSpPr>
            <p:spPr>
              <a:xfrm rot="10800000">
                <a:off x="7383402" y="3896234"/>
                <a:ext cx="1040059" cy="523936"/>
              </a:xfrm>
              <a:prstGeom prst="bentConnector3">
                <a:avLst>
                  <a:gd name="adj1" fmla="val 131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A7373A-01CD-4820-ACC1-7557EC7709F9}"/>
                  </a:ext>
                </a:extLst>
              </p:cNvPr>
              <p:cNvCxnSpPr>
                <a:cxnSpLocks/>
                <a:endCxn id="62" idx="22"/>
              </p:cNvCxnSpPr>
              <p:nvPr/>
            </p:nvCxnSpPr>
            <p:spPr>
              <a:xfrm flipH="1">
                <a:off x="7383402" y="4798953"/>
                <a:ext cx="80938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PC1_E977">
              <a:extLst>
                <a:ext uri="{FF2B5EF4-FFF2-40B4-BE49-F238E27FC236}">
                  <a16:creationId xmlns:a16="http://schemas.microsoft.com/office/drawing/2014/main" id="{4E93B85A-0AA6-45E0-9AE1-2E84A0336578}"/>
                </a:ext>
              </a:extLst>
            </p:cNvPr>
            <p:cNvSpPr>
              <a:spLocks noChangeAspect="1" noEditPoints="1"/>
            </p:cNvSpPr>
            <p:nvPr/>
          </p:nvSpPr>
          <p:spPr bwMode="auto">
            <a:xfrm>
              <a:off x="3890420" y="4661425"/>
              <a:ext cx="336725" cy="294737"/>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8" name="server">
              <a:extLst>
                <a:ext uri="{FF2B5EF4-FFF2-40B4-BE49-F238E27FC236}">
                  <a16:creationId xmlns:a16="http://schemas.microsoft.com/office/drawing/2014/main" id="{F435A485-B005-4771-A4D1-16C59FC76621}"/>
                </a:ext>
              </a:extLst>
            </p:cNvPr>
            <p:cNvSpPr>
              <a:spLocks noChangeAspect="1" noEditPoints="1"/>
            </p:cNvSpPr>
            <p:nvPr/>
          </p:nvSpPr>
          <p:spPr bwMode="auto">
            <a:xfrm>
              <a:off x="4634949" y="4281343"/>
              <a:ext cx="498178" cy="1034887"/>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9" name="PC1_E977">
              <a:extLst>
                <a:ext uri="{FF2B5EF4-FFF2-40B4-BE49-F238E27FC236}">
                  <a16:creationId xmlns:a16="http://schemas.microsoft.com/office/drawing/2014/main" id="{6FAD0329-0790-4FB5-A672-FD5C0E10FFBA}"/>
                </a:ext>
              </a:extLst>
            </p:cNvPr>
            <p:cNvSpPr>
              <a:spLocks noChangeAspect="1" noEditPoints="1"/>
            </p:cNvSpPr>
            <p:nvPr/>
          </p:nvSpPr>
          <p:spPr bwMode="auto">
            <a:xfrm>
              <a:off x="3890421" y="5019142"/>
              <a:ext cx="336725" cy="294737"/>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0" name="PC1_E977">
              <a:extLst>
                <a:ext uri="{FF2B5EF4-FFF2-40B4-BE49-F238E27FC236}">
                  <a16:creationId xmlns:a16="http://schemas.microsoft.com/office/drawing/2014/main" id="{08B4D57D-BA5A-4ED7-8407-8D5A3A3E0BF8}"/>
                </a:ext>
              </a:extLst>
            </p:cNvPr>
            <p:cNvSpPr>
              <a:spLocks noChangeAspect="1" noEditPoints="1"/>
            </p:cNvSpPr>
            <p:nvPr/>
          </p:nvSpPr>
          <p:spPr bwMode="auto">
            <a:xfrm>
              <a:off x="3890421" y="4303708"/>
              <a:ext cx="336725" cy="294737"/>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51" name="PC1_E977">
              <a:extLst>
                <a:ext uri="{FF2B5EF4-FFF2-40B4-BE49-F238E27FC236}">
                  <a16:creationId xmlns:a16="http://schemas.microsoft.com/office/drawing/2014/main" id="{9B6578CB-0FD1-44AE-8FDB-BE2288CD8488}"/>
                </a:ext>
              </a:extLst>
            </p:cNvPr>
            <p:cNvSpPr>
              <a:spLocks noChangeAspect="1" noEditPoints="1"/>
            </p:cNvSpPr>
            <p:nvPr/>
          </p:nvSpPr>
          <p:spPr bwMode="auto">
            <a:xfrm>
              <a:off x="4260922" y="4661425"/>
              <a:ext cx="336725" cy="294737"/>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52" name="PC1_E977">
              <a:extLst>
                <a:ext uri="{FF2B5EF4-FFF2-40B4-BE49-F238E27FC236}">
                  <a16:creationId xmlns:a16="http://schemas.microsoft.com/office/drawing/2014/main" id="{3CE04F23-972A-4A1B-8D11-55B62ACA291C}"/>
                </a:ext>
              </a:extLst>
            </p:cNvPr>
            <p:cNvSpPr>
              <a:spLocks noChangeAspect="1" noEditPoints="1"/>
            </p:cNvSpPr>
            <p:nvPr/>
          </p:nvSpPr>
          <p:spPr bwMode="auto">
            <a:xfrm>
              <a:off x="4260923" y="5019142"/>
              <a:ext cx="336725" cy="294737"/>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53" name="PC1_E977">
              <a:extLst>
                <a:ext uri="{FF2B5EF4-FFF2-40B4-BE49-F238E27FC236}">
                  <a16:creationId xmlns:a16="http://schemas.microsoft.com/office/drawing/2014/main" id="{682D95EF-6236-422D-BE7C-725F2E96ADCA}"/>
                </a:ext>
              </a:extLst>
            </p:cNvPr>
            <p:cNvSpPr>
              <a:spLocks noChangeAspect="1" noEditPoints="1"/>
            </p:cNvSpPr>
            <p:nvPr/>
          </p:nvSpPr>
          <p:spPr bwMode="auto">
            <a:xfrm>
              <a:off x="4260923" y="4303708"/>
              <a:ext cx="336725" cy="294737"/>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grpSp>
          <p:nvGrpSpPr>
            <p:cNvPr id="54" name="Group 53" descr="Illustration of RD Virtualization Host servers with personal virtual desktops that are configured in a failover cluster. There are two shared communication networks and shared storage.">
              <a:extLst>
                <a:ext uri="{FF2B5EF4-FFF2-40B4-BE49-F238E27FC236}">
                  <a16:creationId xmlns:a16="http://schemas.microsoft.com/office/drawing/2014/main" id="{950BC488-BE17-4397-91A4-755995B93DCB}"/>
                </a:ext>
              </a:extLst>
            </p:cNvPr>
            <p:cNvGrpSpPr/>
            <p:nvPr/>
          </p:nvGrpSpPr>
          <p:grpSpPr>
            <a:xfrm>
              <a:off x="7263083" y="4276334"/>
              <a:ext cx="1236248" cy="1034887"/>
              <a:chOff x="4900975" y="3989790"/>
              <a:chExt cx="3078260" cy="2356102"/>
            </a:xfrm>
          </p:grpSpPr>
          <p:sp>
            <p:nvSpPr>
              <p:cNvPr id="55" name="PC1_E977">
                <a:extLst>
                  <a:ext uri="{FF2B5EF4-FFF2-40B4-BE49-F238E27FC236}">
                    <a16:creationId xmlns:a16="http://schemas.microsoft.com/office/drawing/2014/main" id="{4D50F2E6-6E89-4953-B21B-45C4812B9A66}"/>
                  </a:ext>
                </a:extLst>
              </p:cNvPr>
              <p:cNvSpPr>
                <a:spLocks noChangeAspect="1" noEditPoints="1"/>
              </p:cNvSpPr>
              <p:nvPr/>
            </p:nvSpPr>
            <p:spPr bwMode="auto">
              <a:xfrm>
                <a:off x="6218237" y="4860466"/>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6" name="server">
                <a:extLst>
                  <a:ext uri="{FF2B5EF4-FFF2-40B4-BE49-F238E27FC236}">
                    <a16:creationId xmlns:a16="http://schemas.microsoft.com/office/drawing/2014/main" id="{FACF3D38-ABF2-4237-B3B9-1D0B33A7D132}"/>
                  </a:ext>
                </a:extLst>
              </p:cNvPr>
              <p:cNvSpPr>
                <a:spLocks noChangeAspect="1" noEditPoints="1"/>
              </p:cNvSpPr>
              <p:nvPr/>
            </p:nvSpPr>
            <p:spPr bwMode="auto">
              <a:xfrm>
                <a:off x="4900975" y="3989790"/>
                <a:ext cx="1240464" cy="235610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57" name="PC1_E977">
                <a:extLst>
                  <a:ext uri="{FF2B5EF4-FFF2-40B4-BE49-F238E27FC236}">
                    <a16:creationId xmlns:a16="http://schemas.microsoft.com/office/drawing/2014/main" id="{564C272E-FE3D-47DC-834B-668C60448667}"/>
                  </a:ext>
                </a:extLst>
              </p:cNvPr>
              <p:cNvSpPr>
                <a:spLocks noChangeAspect="1" noEditPoints="1"/>
              </p:cNvSpPr>
              <p:nvPr/>
            </p:nvSpPr>
            <p:spPr bwMode="auto">
              <a:xfrm>
                <a:off x="6218238" y="5674872"/>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8" name="PC1_E977">
                <a:extLst>
                  <a:ext uri="{FF2B5EF4-FFF2-40B4-BE49-F238E27FC236}">
                    <a16:creationId xmlns:a16="http://schemas.microsoft.com/office/drawing/2014/main" id="{8C6FD5F7-A9B3-4685-94E4-C8FA3ACFE36D}"/>
                  </a:ext>
                </a:extLst>
              </p:cNvPr>
              <p:cNvSpPr>
                <a:spLocks noChangeAspect="1" noEditPoints="1"/>
              </p:cNvSpPr>
              <p:nvPr/>
            </p:nvSpPr>
            <p:spPr bwMode="auto">
              <a:xfrm>
                <a:off x="6218238" y="4046060"/>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59" name="PC1_E977">
                <a:extLst>
                  <a:ext uri="{FF2B5EF4-FFF2-40B4-BE49-F238E27FC236}">
                    <a16:creationId xmlns:a16="http://schemas.microsoft.com/office/drawing/2014/main" id="{693485D4-B575-4852-8A5A-D2D60E77B1D9}"/>
                  </a:ext>
                </a:extLst>
              </p:cNvPr>
              <p:cNvSpPr>
                <a:spLocks noChangeAspect="1" noEditPoints="1"/>
              </p:cNvSpPr>
              <p:nvPr/>
            </p:nvSpPr>
            <p:spPr bwMode="auto">
              <a:xfrm>
                <a:off x="7140787" y="4860466"/>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60" name="PC1_E977">
                <a:extLst>
                  <a:ext uri="{FF2B5EF4-FFF2-40B4-BE49-F238E27FC236}">
                    <a16:creationId xmlns:a16="http://schemas.microsoft.com/office/drawing/2014/main" id="{E0F0BB5E-6A7E-4D47-994E-87BD5A8FED39}"/>
                  </a:ext>
                </a:extLst>
              </p:cNvPr>
              <p:cNvSpPr>
                <a:spLocks noChangeAspect="1" noEditPoints="1"/>
              </p:cNvSpPr>
              <p:nvPr/>
            </p:nvSpPr>
            <p:spPr bwMode="auto">
              <a:xfrm>
                <a:off x="7140788" y="5674872"/>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61" name="PC1_E977">
                <a:extLst>
                  <a:ext uri="{FF2B5EF4-FFF2-40B4-BE49-F238E27FC236}">
                    <a16:creationId xmlns:a16="http://schemas.microsoft.com/office/drawing/2014/main" id="{A64BEAD6-3740-4EF2-9579-E89DE8C2059D}"/>
                  </a:ext>
                </a:extLst>
              </p:cNvPr>
              <p:cNvSpPr>
                <a:spLocks noChangeAspect="1" noEditPoints="1"/>
              </p:cNvSpPr>
              <p:nvPr/>
            </p:nvSpPr>
            <p:spPr bwMode="auto">
              <a:xfrm>
                <a:off x="7140788" y="4046060"/>
                <a:ext cx="838447" cy="67102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grpSp>
        <p:sp>
          <p:nvSpPr>
            <p:cNvPr id="62" name="network" title="Icon of a device or computer network">
              <a:extLst>
                <a:ext uri="{FF2B5EF4-FFF2-40B4-BE49-F238E27FC236}">
                  <a16:creationId xmlns:a16="http://schemas.microsoft.com/office/drawing/2014/main" id="{6A12C034-5384-44E0-AECF-470406FA2B8B}"/>
                </a:ext>
              </a:extLst>
            </p:cNvPr>
            <p:cNvSpPr>
              <a:spLocks noChangeAspect="1" noEditPoints="1"/>
            </p:cNvSpPr>
            <p:nvPr/>
          </p:nvSpPr>
          <p:spPr bwMode="auto">
            <a:xfrm>
              <a:off x="6005303" y="4384524"/>
              <a:ext cx="405793" cy="422526"/>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63" name="Straight Connector 62">
              <a:extLst>
                <a:ext uri="{FF2B5EF4-FFF2-40B4-BE49-F238E27FC236}">
                  <a16:creationId xmlns:a16="http://schemas.microsoft.com/office/drawing/2014/main" id="{0753D1EF-970B-4205-A1C4-BF18FF8FC182}"/>
                </a:ext>
              </a:extLst>
            </p:cNvPr>
            <p:cNvCxnSpPr>
              <a:cxnSpLocks/>
              <a:stCxn id="62" idx="20"/>
              <a:endCxn id="48" idx="0"/>
            </p:cNvCxnSpPr>
            <p:nvPr/>
          </p:nvCxnSpPr>
          <p:spPr>
            <a:xfrm flipH="1" flipV="1">
              <a:off x="5133127" y="4766232"/>
              <a:ext cx="973624" cy="94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network" title="Icon of a device or computer network">
              <a:extLst>
                <a:ext uri="{FF2B5EF4-FFF2-40B4-BE49-F238E27FC236}">
                  <a16:creationId xmlns:a16="http://schemas.microsoft.com/office/drawing/2014/main" id="{DDB13A30-3C4D-4D97-B048-F68333629DFC}"/>
                </a:ext>
              </a:extLst>
            </p:cNvPr>
            <p:cNvSpPr>
              <a:spLocks noChangeAspect="1" noEditPoints="1"/>
            </p:cNvSpPr>
            <p:nvPr/>
          </p:nvSpPr>
          <p:spPr bwMode="auto">
            <a:xfrm>
              <a:off x="6005303" y="3169095"/>
              <a:ext cx="405793" cy="422526"/>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a:extLst>
                <a:ext uri="{FF2B5EF4-FFF2-40B4-BE49-F238E27FC236}">
                  <a16:creationId xmlns:a16="http://schemas.microsoft.com/office/drawing/2014/main" id="{36FE80A9-7C51-41D6-A0ED-58546DDBA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571" y="5954047"/>
              <a:ext cx="390525"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413996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Prepare a virtual desktop template</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2034223"/>
          </a:xfrm>
        </p:spPr>
        <p:txBody>
          <a:bodyPr vert="horz" lIns="0" tIns="0" rIns="91440" bIns="45720" rtlCol="0" anchor="t">
            <a:noAutofit/>
          </a:bodyPr>
          <a:lstStyle/>
          <a:p>
            <a:pPr marL="0" lvl="1" indent="0">
              <a:buNone/>
            </a:pPr>
            <a:r>
              <a:rPr lang="en-US" dirty="0"/>
              <a:t>A virtual desktop template:</a:t>
            </a:r>
          </a:p>
          <a:p>
            <a:pPr marL="290195" lvl="1" indent="-290195"/>
            <a:r>
              <a:rPr lang="en-US" dirty="0"/>
              <a:t>Is a VM that functions as a starting point for personal or pooled virtual desktops</a:t>
            </a:r>
            <a:endParaRPr lang="en-US" dirty="0">
              <a:cs typeface="Segoe UI"/>
            </a:endParaRPr>
          </a:p>
          <a:p>
            <a:pPr marL="290195" lvl="1" indent="-290195"/>
            <a:r>
              <a:rPr lang="en-US" dirty="0"/>
              <a:t>Must be configured appropriately</a:t>
            </a:r>
            <a:endParaRPr lang="en-US" dirty="0">
              <a:cs typeface="Segoe UI"/>
            </a:endParaRPr>
          </a:p>
          <a:p>
            <a:pPr marL="290195" lvl="1" indent="-290195"/>
            <a:r>
              <a:rPr lang="en-US"/>
              <a:t>Automate the process using a script or Microsoft Endpoint Configuration Manager</a:t>
            </a:r>
            <a:endParaRPr lang="en-US">
              <a:cs typeface="Segoe UI"/>
            </a:endParaRPr>
          </a:p>
        </p:txBody>
      </p:sp>
      <p:cxnSp>
        <p:nvCxnSpPr>
          <p:cNvPr id="4" name="Straight Arrow Connector 3" descr="Illustration of the Virtual Desktop Template preparation workflow.">
            <a:extLst>
              <a:ext uri="{FF2B5EF4-FFF2-40B4-BE49-F238E27FC236}">
                <a16:creationId xmlns:a16="http://schemas.microsoft.com/office/drawing/2014/main" id="{6AD44BF6-3D6F-48B8-8AF3-F8A5617633BA}"/>
              </a:ext>
            </a:extLst>
          </p:cNvPr>
          <p:cNvCxnSpPr/>
          <p:nvPr/>
        </p:nvCxnSpPr>
        <p:spPr bwMode="auto">
          <a:xfrm>
            <a:off x="4394534" y="4227629"/>
            <a:ext cx="0" cy="361692"/>
          </a:xfrm>
          <a:prstGeom prst="straightConnector1">
            <a:avLst/>
          </a:prstGeom>
          <a:gradFill rotWithShape="1">
            <a:gsLst>
              <a:gs pos="0">
                <a:srgbClr val="E4CD9A"/>
              </a:gs>
              <a:gs pos="100000">
                <a:srgbClr val="EEEFD7"/>
              </a:gs>
            </a:gsLst>
            <a:lin ang="2700000" scaled="1"/>
          </a:gradFill>
          <a:ln w="25400" cap="flat" cmpd="sng" algn="ctr">
            <a:solidFill>
              <a:schemeClr val="tx1"/>
            </a:solidFill>
            <a:prstDash val="solid"/>
            <a:round/>
            <a:headEnd type="none" w="med" len="med"/>
            <a:tailEnd type="triangle"/>
          </a:ln>
          <a:effectLst/>
        </p:spPr>
      </p:cxnSp>
      <p:cxnSp>
        <p:nvCxnSpPr>
          <p:cNvPr id="5" name="Straight Arrow Connector 4" descr="Illustration of the Virtual Desktop Template preparation workflow.">
            <a:extLst>
              <a:ext uri="{FF2B5EF4-FFF2-40B4-BE49-F238E27FC236}">
                <a16:creationId xmlns:a16="http://schemas.microsoft.com/office/drawing/2014/main" id="{CB905537-1436-40F8-A2E6-03BA60E17B18}"/>
              </a:ext>
            </a:extLst>
          </p:cNvPr>
          <p:cNvCxnSpPr/>
          <p:nvPr/>
        </p:nvCxnSpPr>
        <p:spPr bwMode="auto">
          <a:xfrm>
            <a:off x="4394534" y="5327349"/>
            <a:ext cx="0" cy="361693"/>
          </a:xfrm>
          <a:prstGeom prst="straightConnector1">
            <a:avLst/>
          </a:prstGeom>
          <a:gradFill rotWithShape="1">
            <a:gsLst>
              <a:gs pos="0">
                <a:srgbClr val="E4CD9A"/>
              </a:gs>
              <a:gs pos="100000">
                <a:srgbClr val="EEEFD7"/>
              </a:gs>
            </a:gsLst>
            <a:lin ang="2700000" scaled="1"/>
          </a:gradFill>
          <a:ln w="25400" cap="flat" cmpd="sng" algn="ctr">
            <a:solidFill>
              <a:schemeClr val="tx1"/>
            </a:solidFill>
            <a:prstDash val="solid"/>
            <a:round/>
            <a:headEnd type="none" w="med" len="med"/>
            <a:tailEnd type="triangle"/>
          </a:ln>
          <a:effectLst/>
        </p:spPr>
      </p:cxnSp>
      <p:grpSp>
        <p:nvGrpSpPr>
          <p:cNvPr id="6" name="Group 5" descr="Illustration of the Virtual Desktop Template preparation workflow.">
            <a:extLst>
              <a:ext uri="{FF2B5EF4-FFF2-40B4-BE49-F238E27FC236}">
                <a16:creationId xmlns:a16="http://schemas.microsoft.com/office/drawing/2014/main" id="{6E3DBDF1-2E36-4B6C-9290-0E73CA02A073}"/>
              </a:ext>
            </a:extLst>
          </p:cNvPr>
          <p:cNvGrpSpPr/>
          <p:nvPr/>
        </p:nvGrpSpPr>
        <p:grpSpPr>
          <a:xfrm>
            <a:off x="3013855" y="3489600"/>
            <a:ext cx="6611814" cy="2937468"/>
            <a:chOff x="703385" y="3175279"/>
            <a:chExt cx="7025472" cy="3359500"/>
          </a:xfrm>
        </p:grpSpPr>
        <p:sp>
          <p:nvSpPr>
            <p:cNvPr id="7" name="Rectangle 6">
              <a:extLst>
                <a:ext uri="{FF2B5EF4-FFF2-40B4-BE49-F238E27FC236}">
                  <a16:creationId xmlns:a16="http://schemas.microsoft.com/office/drawing/2014/main" id="{2166DC9A-171B-453A-9ED3-55E80DD3E621}"/>
                </a:ext>
              </a:extLst>
            </p:cNvPr>
            <p:cNvSpPr/>
            <p:nvPr/>
          </p:nvSpPr>
          <p:spPr bwMode="auto">
            <a:xfrm>
              <a:off x="703385" y="3175279"/>
              <a:ext cx="2934118" cy="844062"/>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Create a VM</a:t>
              </a:r>
            </a:p>
          </p:txBody>
        </p:sp>
        <p:sp>
          <p:nvSpPr>
            <p:cNvPr id="8" name="Rectangle 7">
              <a:extLst>
                <a:ext uri="{FF2B5EF4-FFF2-40B4-BE49-F238E27FC236}">
                  <a16:creationId xmlns:a16="http://schemas.microsoft.com/office/drawing/2014/main" id="{7504C7C0-F733-4962-B756-D6A38DFEAC86}"/>
                </a:ext>
              </a:extLst>
            </p:cNvPr>
            <p:cNvSpPr/>
            <p:nvPr/>
          </p:nvSpPr>
          <p:spPr bwMode="auto">
            <a:xfrm>
              <a:off x="703385" y="4432998"/>
              <a:ext cx="2934118" cy="844062"/>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Install</a:t>
              </a:r>
              <a:r>
                <a:rPr kumimoji="0" lang="en-CA" sz="1800" b="1" i="0" u="none" strike="noStrike" cap="none" normalizeH="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the OS</a:t>
              </a:r>
              <a:endPar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F9BC918-28C3-4F0B-BA5C-6F70E333387C}"/>
                </a:ext>
              </a:extLst>
            </p:cNvPr>
            <p:cNvSpPr/>
            <p:nvPr/>
          </p:nvSpPr>
          <p:spPr bwMode="auto">
            <a:xfrm>
              <a:off x="703385" y="5690717"/>
              <a:ext cx="2934118" cy="844062"/>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Install applications</a:t>
              </a:r>
            </a:p>
          </p:txBody>
        </p:sp>
        <p:sp>
          <p:nvSpPr>
            <p:cNvPr id="10" name="Rectangle 9">
              <a:extLst>
                <a:ext uri="{FF2B5EF4-FFF2-40B4-BE49-F238E27FC236}">
                  <a16:creationId xmlns:a16="http://schemas.microsoft.com/office/drawing/2014/main" id="{8DB9B560-27CB-4DDC-A1B4-BBFAD617E676}"/>
                </a:ext>
              </a:extLst>
            </p:cNvPr>
            <p:cNvSpPr/>
            <p:nvPr/>
          </p:nvSpPr>
          <p:spPr bwMode="auto">
            <a:xfrm>
              <a:off x="4794739" y="3175279"/>
              <a:ext cx="2934118" cy="844062"/>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Optimize applications</a:t>
              </a:r>
            </a:p>
          </p:txBody>
        </p:sp>
        <p:sp>
          <p:nvSpPr>
            <p:cNvPr id="11" name="Rectangle 10">
              <a:extLst>
                <a:ext uri="{FF2B5EF4-FFF2-40B4-BE49-F238E27FC236}">
                  <a16:creationId xmlns:a16="http://schemas.microsoft.com/office/drawing/2014/main" id="{7F310D4E-36F3-4B41-9BFC-C0FEB37F6EE5}"/>
                </a:ext>
              </a:extLst>
            </p:cNvPr>
            <p:cNvSpPr/>
            <p:nvPr/>
          </p:nvSpPr>
          <p:spPr bwMode="auto">
            <a:xfrm>
              <a:off x="4794739" y="4432998"/>
              <a:ext cx="2934118" cy="844062"/>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Optimiz</a:t>
              </a:r>
              <a:r>
                <a:rPr lang="en-CA" dirty="0">
                  <a:latin typeface="Segoe UI" panose="020B0502040204020203" pitchFamily="34" charset="0"/>
                  <a:ea typeface="Segoe UI" panose="020B0502040204020203" pitchFamily="34" charset="0"/>
                  <a:cs typeface="Segoe UI" panose="020B0502040204020203" pitchFamily="34" charset="0"/>
                </a:rPr>
                <a:t>e the OS</a:t>
              </a:r>
              <a:endPar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38F93252-4B6B-4D51-A80F-01E82DE8B77E}"/>
                </a:ext>
              </a:extLst>
            </p:cNvPr>
            <p:cNvSpPr/>
            <p:nvPr/>
          </p:nvSpPr>
          <p:spPr bwMode="auto">
            <a:xfrm>
              <a:off x="4794739" y="5690717"/>
              <a:ext cx="2934118" cy="844062"/>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Run Sysprep</a:t>
              </a:r>
            </a:p>
          </p:txBody>
        </p:sp>
        <p:cxnSp>
          <p:nvCxnSpPr>
            <p:cNvPr id="13" name="Straight Arrow Connector 12">
              <a:extLst>
                <a:ext uri="{FF2B5EF4-FFF2-40B4-BE49-F238E27FC236}">
                  <a16:creationId xmlns:a16="http://schemas.microsoft.com/office/drawing/2014/main" id="{20D81196-ACD0-47E5-AC8B-BF7E6528F71D}"/>
                </a:ext>
              </a:extLst>
            </p:cNvPr>
            <p:cNvCxnSpPr/>
            <p:nvPr/>
          </p:nvCxnSpPr>
          <p:spPr bwMode="auto">
            <a:xfrm>
              <a:off x="6301991" y="4019341"/>
              <a:ext cx="0" cy="413657"/>
            </a:xfrm>
            <a:prstGeom prst="straightConnector1">
              <a:avLst/>
            </a:prstGeom>
            <a:gradFill rotWithShape="1">
              <a:gsLst>
                <a:gs pos="0">
                  <a:srgbClr val="E4CD9A"/>
                </a:gs>
                <a:gs pos="100000">
                  <a:srgbClr val="EEEFD7"/>
                </a:gs>
              </a:gsLst>
              <a:lin ang="2700000" scaled="1"/>
            </a:gradFill>
            <a:ln w="254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1AE2368-CEE5-47F3-9454-E329BB690140}"/>
                </a:ext>
              </a:extLst>
            </p:cNvPr>
            <p:cNvCxnSpPr/>
            <p:nvPr/>
          </p:nvCxnSpPr>
          <p:spPr bwMode="auto">
            <a:xfrm>
              <a:off x="6301991" y="5277060"/>
              <a:ext cx="0" cy="413657"/>
            </a:xfrm>
            <a:prstGeom prst="straightConnector1">
              <a:avLst/>
            </a:prstGeom>
            <a:gradFill rotWithShape="1">
              <a:gsLst>
                <a:gs pos="0">
                  <a:srgbClr val="E4CD9A"/>
                </a:gs>
                <a:gs pos="100000">
                  <a:srgbClr val="EEEFD7"/>
                </a:gs>
              </a:gsLst>
              <a:lin ang="2700000" scaled="1"/>
            </a:gradFill>
            <a:ln w="25400" cap="flat" cmpd="sng" algn="ctr">
              <a:solidFill>
                <a:schemeClr val="tx1"/>
              </a:solidFill>
              <a:prstDash val="solid"/>
              <a:round/>
              <a:headEnd type="none" w="med" len="med"/>
              <a:tailEnd type="triangle"/>
            </a:ln>
            <a:effectLst/>
          </p:spPr>
        </p:cxnSp>
        <p:cxnSp>
          <p:nvCxnSpPr>
            <p:cNvPr id="15" name="Elbow Connector 15">
              <a:extLst>
                <a:ext uri="{FF2B5EF4-FFF2-40B4-BE49-F238E27FC236}">
                  <a16:creationId xmlns:a16="http://schemas.microsoft.com/office/drawing/2014/main" id="{40768FD2-3D4A-422B-8ED8-7AB0E954CAFA}"/>
                </a:ext>
              </a:extLst>
            </p:cNvPr>
            <p:cNvCxnSpPr>
              <a:stCxn id="9" idx="3"/>
              <a:endCxn id="10" idx="1"/>
            </p:cNvCxnSpPr>
            <p:nvPr/>
          </p:nvCxnSpPr>
          <p:spPr bwMode="auto">
            <a:xfrm flipV="1">
              <a:off x="3637503" y="3597310"/>
              <a:ext cx="1157236" cy="2515438"/>
            </a:xfrm>
            <a:prstGeom prst="bentConnector3">
              <a:avLst/>
            </a:prstGeom>
            <a:gradFill rotWithShape="1">
              <a:gsLst>
                <a:gs pos="0">
                  <a:srgbClr val="E4CD9A"/>
                </a:gs>
                <a:gs pos="100000">
                  <a:srgbClr val="EEEFD7"/>
                </a:gs>
              </a:gsLst>
              <a:lin ang="2700000" scaled="1"/>
            </a:gradFill>
            <a:ln w="254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5765445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1 overview</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This lesson introduces you to RDS and the process of planning a deployment. You will learn about the client experience and Remote Desktop features. You will also learn about RDS licensing, RD Gateway, and RDS in Azure.</a:t>
            </a:r>
          </a:p>
          <a:p>
            <a:pPr marL="290195" lvl="1" indent="-290195"/>
            <a:r>
              <a:rPr lang="en-US" dirty="0"/>
              <a:t>Topics:</a:t>
            </a:r>
            <a:endParaRPr lang="en-US" dirty="0">
              <a:cs typeface="Segoe UI"/>
            </a:endParaRPr>
          </a:p>
          <a:p>
            <a:pPr marL="566420" lvl="2" indent="-283210"/>
            <a:r>
              <a:rPr lang="en-US" dirty="0"/>
              <a:t>RDS overview and benefits </a:t>
            </a:r>
          </a:p>
          <a:p>
            <a:pPr marL="566420" lvl="2" indent="-283210"/>
            <a:r>
              <a:rPr lang="en-US" dirty="0"/>
              <a:t>Client experience features with RDS</a:t>
            </a:r>
            <a:endParaRPr lang="en-US" dirty="0">
              <a:cs typeface="Segoe UI"/>
            </a:endParaRPr>
          </a:p>
          <a:p>
            <a:pPr marL="566420" lvl="2" indent="-283210"/>
            <a:r>
              <a:rPr lang="en-US" dirty="0"/>
              <a:t>Remote Desktop feature and RDS</a:t>
            </a:r>
            <a:endParaRPr lang="en-US" dirty="0">
              <a:cs typeface="Segoe UI"/>
            </a:endParaRPr>
          </a:p>
          <a:p>
            <a:pPr marL="566420" lvl="2" indent="-283210"/>
            <a:r>
              <a:rPr lang="en-US" dirty="0"/>
              <a:t>Plan RDS deployment</a:t>
            </a:r>
            <a:endParaRPr lang="en-US" dirty="0">
              <a:cs typeface="Segoe UI"/>
            </a:endParaRPr>
          </a:p>
          <a:p>
            <a:pPr marL="566420" lvl="2" indent="-283210"/>
            <a:r>
              <a:rPr lang="en-US" dirty="0"/>
              <a:t>Access RDS</a:t>
            </a:r>
            <a:endParaRPr lang="en-US" dirty="0">
              <a:cs typeface="Segoe UI"/>
            </a:endParaRPr>
          </a:p>
          <a:p>
            <a:pPr marL="566420" lvl="2" indent="-283210"/>
            <a:r>
              <a:rPr lang="en-US" dirty="0"/>
              <a:t>Overview of Remote Desktop Gateway </a:t>
            </a:r>
            <a:endParaRPr lang="en-US" dirty="0">
              <a:cs typeface="Segoe UI"/>
            </a:endParaRPr>
          </a:p>
          <a:p>
            <a:pPr marL="566420" lvl="2" indent="-283210"/>
            <a:r>
              <a:rPr lang="en-US" dirty="0"/>
              <a:t>RDS licensing</a:t>
            </a:r>
            <a:endParaRPr lang="en-US" dirty="0">
              <a:cs typeface="Segoe UI"/>
            </a:endParaRPr>
          </a:p>
          <a:p>
            <a:pPr marL="566420" lvl="2" indent="-283210"/>
            <a:r>
              <a:rPr lang="en-US" dirty="0"/>
              <a:t>RDS in Azure</a:t>
            </a:r>
            <a:endParaRPr lang="en-US" dirty="0">
              <a:cs typeface="Segoe UI"/>
            </a:endParaRPr>
          </a:p>
          <a:p>
            <a:pPr marL="566420" lvl="2" indent="-283210"/>
            <a:endParaRPr lang="en-US" dirty="0">
              <a:cs typeface="Segoe UI"/>
            </a:endParaRPr>
          </a:p>
        </p:txBody>
      </p:sp>
    </p:spTree>
    <p:extLst>
      <p:ext uri="{BB962C8B-B14F-4D97-AF65-F5344CB8AC3E}">
        <p14:creationId xmlns:p14="http://schemas.microsoft.com/office/powerpoint/2010/main" val="61811742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17E43-8565-4820-85EC-82CEF41B776A}"/>
              </a:ext>
            </a:extLst>
          </p:cNvPr>
          <p:cNvSpPr>
            <a:spLocks noGrp="1"/>
          </p:cNvSpPr>
          <p:nvPr>
            <p:ph type="title"/>
          </p:nvPr>
        </p:nvSpPr>
        <p:spPr>
          <a:xfrm>
            <a:off x="465138" y="567457"/>
            <a:ext cx="11530584" cy="411480"/>
          </a:xfrm>
        </p:spPr>
        <p:txBody>
          <a:bodyPr/>
          <a:lstStyle/>
          <a:p>
            <a:r>
              <a:rPr lang="en-US"/>
              <a:t>Lesson </a:t>
            </a:r>
            <a:r>
              <a:rPr lang="en-US" dirty="0"/>
              <a:t>3</a:t>
            </a:r>
            <a:r>
              <a:rPr lang="en-US"/>
              <a:t>: </a:t>
            </a:r>
            <a:r>
              <a:rPr lang="en-US" dirty="0"/>
              <a:t>Test your knowledge</a:t>
            </a:r>
          </a:p>
        </p:txBody>
      </p:sp>
      <p:sp>
        <p:nvSpPr>
          <p:cNvPr id="5" name="Text Placeholder 4">
            <a:extLst>
              <a:ext uri="{FF2B5EF4-FFF2-40B4-BE49-F238E27FC236}">
                <a16:creationId xmlns:a16="http://schemas.microsoft.com/office/drawing/2014/main" id="{BF1D14C3-0B8B-4663-B6A3-1AB30220D220}"/>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206536303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Implementing RDS in Windows Server</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750" indent="-285750"/>
            <a:r>
              <a:rPr lang="en-US" dirty="0"/>
              <a:t>Implementing RDS</a:t>
            </a:r>
          </a:p>
          <a:p>
            <a:pPr marL="285750" indent="-285750"/>
            <a:r>
              <a:rPr lang="en-US" dirty="0"/>
              <a:t>Configuring RemoteApp collection settings</a:t>
            </a:r>
          </a:p>
          <a:p>
            <a:pPr marL="285750" indent="-285750"/>
            <a:r>
              <a:rPr lang="en-US" dirty="0"/>
              <a:t>Configuring a virtual desktop template</a:t>
            </a:r>
          </a:p>
          <a:p>
            <a:pPr marL="0" indent="0">
              <a:buNone/>
            </a:pPr>
            <a:endParaRPr lang="en-US" dirty="0"/>
          </a:p>
        </p:txBody>
      </p:sp>
    </p:spTree>
    <p:extLst>
      <p:ext uri="{BB962C8B-B14F-4D97-AF65-F5344CB8AC3E}">
        <p14:creationId xmlns:p14="http://schemas.microsoft.com/office/powerpoint/2010/main" val="135576653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Implementing RDS in Windows Server</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pPr marL="290195" lvl="1" indent="-290195"/>
            <a:r>
              <a:rPr lang="en-US" dirty="0"/>
              <a:t>Exercise 1: Implementing RDS</a:t>
            </a:r>
          </a:p>
          <a:p>
            <a:pPr marL="290195" lvl="1" indent="-290195"/>
            <a:r>
              <a:rPr lang="en-US" dirty="0"/>
              <a:t>Exercise 2: Configuring RemoteApp collection settings</a:t>
            </a:r>
          </a:p>
          <a:p>
            <a:pPr marL="290195" lvl="1" indent="-290195"/>
            <a:r>
              <a:rPr lang="en-US" dirty="0"/>
              <a:t>Exercise 3: Configuring a virtual desktop template</a:t>
            </a:r>
            <a:endParaRPr lang="en-US" dirty="0">
              <a:cs typeface="Segoe UI"/>
            </a:endParaRPr>
          </a:p>
          <a:p>
            <a:pPr marL="290195" lvl="1" indent="-290195"/>
            <a:endParaRPr lang="en-US" dirty="0">
              <a:cs typeface="Segoe UI"/>
            </a:endParaRPr>
          </a:p>
          <a:p>
            <a:r>
              <a:rPr lang="en-US" dirty="0"/>
              <a:t>Sign in information for the exercise(s):</a:t>
            </a:r>
            <a:endParaRPr lang="en-US" dirty="0">
              <a:cs typeface="Segoe UI"/>
            </a:endParaRPr>
          </a:p>
          <a:p>
            <a:pPr marL="290195" lvl="1" indent="-290195"/>
            <a:r>
              <a:rPr lang="en-US" dirty="0"/>
              <a:t>Virtual machines:</a:t>
            </a:r>
            <a:endParaRPr lang="en-US" dirty="0">
              <a:cs typeface="Segoe UI"/>
            </a:endParaRPr>
          </a:p>
          <a:p>
            <a:pPr marL="566420" lvl="2" indent="-283210"/>
            <a:r>
              <a:rPr lang="es-ES" b="1" dirty="0"/>
              <a:t>WS-011T00A-SEA-DC1</a:t>
            </a:r>
            <a:endParaRPr lang="es-ES" b="1" dirty="0">
              <a:cs typeface="Segoe UI"/>
            </a:endParaRPr>
          </a:p>
          <a:p>
            <a:pPr marL="566420" lvl="2" indent="-283210"/>
            <a:r>
              <a:rPr lang="es-ES" b="1" dirty="0"/>
              <a:t>WS-011T00A-SEA-RDS1</a:t>
            </a:r>
            <a:endParaRPr lang="es-ES" b="1" dirty="0">
              <a:cs typeface="Segoe UI"/>
            </a:endParaRPr>
          </a:p>
          <a:p>
            <a:pPr marL="566420" lvl="2" indent="-283210"/>
            <a:r>
              <a:rPr lang="es-ES" b="1" dirty="0"/>
              <a:t>WS-011T00A-SEA-CL1</a:t>
            </a:r>
            <a:endParaRPr lang="en-US" b="1" dirty="0">
              <a:cs typeface="Segoe UI"/>
            </a:endParaRPr>
          </a:p>
          <a:p>
            <a:pPr marL="290195" lvl="1" indent="-290195"/>
            <a:r>
              <a:rPr lang="en-US" dirty="0"/>
              <a:t>Username: </a:t>
            </a:r>
            <a:r>
              <a:rPr lang="en-US" b="1" dirty="0"/>
              <a:t>Contoso\Administrator</a:t>
            </a:r>
            <a:endParaRPr lang="en-US" b="1" dirty="0">
              <a:cs typeface="Segoe UI"/>
            </a:endParaRPr>
          </a:p>
          <a:p>
            <a:pPr marL="290195" lvl="1" indent="-290195"/>
            <a:r>
              <a:rPr lang="en-US" dirty="0"/>
              <a:t>Password: </a:t>
            </a:r>
            <a:r>
              <a:rPr lang="en-US" b="1" dirty="0"/>
              <a:t>Pa55w.rd</a:t>
            </a:r>
            <a:endParaRPr lang="en-US" b="1" dirty="0">
              <a:cs typeface="Segoe UI"/>
            </a:endParaRPr>
          </a:p>
          <a:p>
            <a:pPr marL="290195" lvl="1" indent="-290195"/>
            <a:endParaRPr lang="en-US" dirty="0">
              <a:cs typeface="Segoe UI"/>
            </a:endParaRPr>
          </a:p>
          <a:p>
            <a:pPr marL="290195" lvl="1" indent="-290195"/>
            <a:r>
              <a:rPr lang="en-US" dirty="0"/>
              <a:t>Sign in to </a:t>
            </a:r>
            <a:r>
              <a:rPr lang="en-US" b="1" dirty="0"/>
              <a:t>WS-011T00A-SEA-CL1</a:t>
            </a:r>
            <a:r>
              <a:rPr lang="en-US" dirty="0"/>
              <a:t> as </a:t>
            </a:r>
            <a:r>
              <a:rPr lang="en-US" b="1" dirty="0"/>
              <a:t>Contoso\Jane</a:t>
            </a:r>
            <a:r>
              <a:rPr lang="en-US" dirty="0"/>
              <a:t> using same password as above.</a:t>
            </a:r>
            <a:endParaRPr lang="en-US" dirty="0">
              <a:cs typeface="Segoe UI"/>
            </a:endParaRPr>
          </a:p>
        </p:txBody>
      </p:sp>
    </p:spTree>
    <p:extLst>
      <p:ext uri="{BB962C8B-B14F-4D97-AF65-F5344CB8AC3E}">
        <p14:creationId xmlns:p14="http://schemas.microsoft.com/office/powerpoint/2010/main" val="298814167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You have been asked to configure a basic RDS environment as the starting point for the new infrastructure that will host the sales application. You would like to deploy RDS services, perform initial configuration, and demonstrate to the delivery team how to connect to an RDS deployment.</a:t>
            </a:r>
          </a:p>
          <a:p>
            <a:r>
              <a:rPr lang="en-US"/>
              <a:t>You are evaluating whether or not to use user profile disks for storing user profiles and making the user profile </a:t>
            </a:r>
            <a:r>
              <a:rPr lang="en-US" dirty="0"/>
              <a:t>disks available on all servers in the collection. A coworker reminded you that users often store unnecessary files in their profiles, and you need to explore how to exclude such data from the profile and set a limit on the profile size.</a:t>
            </a:r>
          </a:p>
          <a:p>
            <a:r>
              <a:rPr lang="en-US" dirty="0"/>
              <a:t>As the sales application will publish on the RD Web Access site, you have to learn how to configure and access RemoteApp Programs from the RD Web Access portal.</a:t>
            </a:r>
          </a:p>
        </p:txBody>
      </p:sp>
    </p:spTree>
    <p:extLst>
      <p:ext uri="{BB962C8B-B14F-4D97-AF65-F5344CB8AC3E}">
        <p14:creationId xmlns:p14="http://schemas.microsoft.com/office/powerpoint/2010/main" val="135330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(1 of 2)</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US" dirty="0"/>
              <a:t>Which RDS role service tracks user sessions across multiple RD Session Host servers and virtual desktops?</a:t>
            </a:r>
          </a:p>
          <a:p>
            <a:pPr marL="738187" lvl="1" indent="-457200">
              <a:buFont typeface="+mj-lt"/>
              <a:buAutoNum type="alphaLcPeriod"/>
            </a:pPr>
            <a:r>
              <a:rPr lang="en-US" dirty="0"/>
              <a:t>RD Session Host</a:t>
            </a:r>
          </a:p>
          <a:p>
            <a:pPr marL="738187" lvl="1" indent="-457200">
              <a:buFont typeface="+mj-lt"/>
              <a:buAutoNum type="alphaLcPeriod"/>
            </a:pPr>
            <a:r>
              <a:rPr lang="en-US" dirty="0"/>
              <a:t>Remote Desktop Virtualization Host</a:t>
            </a:r>
          </a:p>
          <a:p>
            <a:pPr marL="738187" lvl="1" indent="-457200">
              <a:buFont typeface="+mj-lt"/>
              <a:buAutoNum type="alphaLcPeriod"/>
            </a:pPr>
            <a:r>
              <a:rPr lang="en-US" dirty="0"/>
              <a:t>RD connection Broker</a:t>
            </a:r>
          </a:p>
          <a:p>
            <a:pPr marL="738187" lvl="1" indent="-457200">
              <a:buFont typeface="+mj-lt"/>
              <a:buAutoNum type="alphaLcPeriod"/>
            </a:pPr>
            <a:r>
              <a:rPr lang="en-US" dirty="0"/>
              <a:t>Remote Desktop Web Access</a:t>
            </a:r>
          </a:p>
          <a:p>
            <a:pPr marL="738187" lvl="1" indent="-457200">
              <a:buFont typeface="+mj-lt"/>
              <a:buAutoNum type="alphaLcPeriod"/>
            </a:pPr>
            <a:r>
              <a:rPr lang="en-US" dirty="0"/>
              <a:t>Remote Desktop Gateway</a:t>
            </a:r>
          </a:p>
          <a:p>
            <a:pPr marL="0" indent="0">
              <a:buNone/>
            </a:pPr>
            <a:r>
              <a:rPr lang="en-US" dirty="0"/>
              <a:t>2.   Can you connect to RDS only from a Windows-based computer?</a:t>
            </a:r>
          </a:p>
          <a:p>
            <a:pPr marL="0" indent="0">
              <a:buNone/>
            </a:pPr>
            <a:r>
              <a:rPr lang="en-US" dirty="0"/>
              <a:t>3.   In which tool can you publish RemoteApp programs on an RD Session Host server?</a:t>
            </a:r>
          </a:p>
          <a:p>
            <a:pPr>
              <a:buAutoNum type="arabicPeriod" startAt="4"/>
            </a:pPr>
            <a:r>
              <a:rPr lang="en-US" dirty="0"/>
              <a:t>You are creating a new virtual desktop template for a group of users. You have created and configured</a:t>
            </a:r>
          </a:p>
          <a:p>
            <a:pPr marL="0" indent="0">
              <a:buNone/>
            </a:pPr>
            <a:r>
              <a:rPr lang="en-US" dirty="0"/>
              <a:t>      the VM. You have optimized the VM appropriately for use as a virtual desktop. What is the final step in</a:t>
            </a:r>
          </a:p>
          <a:p>
            <a:pPr marL="0" indent="0">
              <a:buNone/>
            </a:pPr>
            <a:r>
              <a:rPr lang="en-US" dirty="0"/>
              <a:t>      preparing a virtual desktop template?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993519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(2 of 2)</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5"/>
            </a:pPr>
            <a:r>
              <a:rPr lang="en-US" dirty="0"/>
              <a:t>Which port must you allow on your firewall to enable external clients to use RD Gateway to connect to internal RDS resources?</a:t>
            </a:r>
          </a:p>
        </p:txBody>
      </p:sp>
    </p:spTree>
    <p:extLst>
      <p:ext uri="{BB962C8B-B14F-4D97-AF65-F5344CB8AC3E}">
        <p14:creationId xmlns:p14="http://schemas.microsoft.com/office/powerpoint/2010/main" val="394923243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r>
              <a:rPr lang="en-US" dirty="0"/>
              <a:t>Which RDS role service tracks user sessions across multiple RD Session Host servers and virtual desktops?</a:t>
            </a:r>
          </a:p>
          <a:p>
            <a:pPr marL="801687" lvl="1" indent="-457200">
              <a:buFont typeface="+mj-lt"/>
              <a:buAutoNum type="alphaLcPeriod" startAt="3"/>
            </a:pPr>
            <a:r>
              <a:rPr lang="en-US" dirty="0"/>
              <a:t>RD connection Broker</a:t>
            </a:r>
          </a:p>
          <a:p>
            <a:r>
              <a:rPr lang="en-US" dirty="0"/>
              <a:t>Can you connect to RDS only from a Windows-based computer?</a:t>
            </a:r>
          </a:p>
          <a:p>
            <a:pPr lvl="1">
              <a:buFont typeface="Wingdings" panose="05000000000000000000" pitchFamily="2" charset="2"/>
              <a:buChar char="§"/>
            </a:pPr>
            <a:r>
              <a:rPr lang="en-US" dirty="0"/>
              <a:t>No. You can connect to RDS from any device that has a Remote Desktop Protocol (RDP) client, regardless of whether it is running Windows or any other operating system (OS), or if the device is a domain member or not.</a:t>
            </a:r>
          </a:p>
          <a:p>
            <a:r>
              <a:rPr lang="en-US" dirty="0"/>
              <a:t>In which tool can you publish RemoteApp programs on an RD Session Host server?</a:t>
            </a:r>
          </a:p>
          <a:p>
            <a:pPr lvl="1">
              <a:buFont typeface="Wingdings" panose="05000000000000000000" pitchFamily="2" charset="2"/>
              <a:buChar char="§"/>
            </a:pPr>
            <a:r>
              <a:rPr lang="en-US" dirty="0"/>
              <a:t>You cannot publish RemoteApp programs on an individual RD Session Host server. You can only publish them per session collection, which means that they will publish for all RD Session Host servers in that collection. You can publish RemoteApp programs by using Server Manager or Windows PowerShell.</a:t>
            </a:r>
          </a:p>
        </p:txBody>
      </p:sp>
    </p:spTree>
    <p:extLst>
      <p:ext uri="{BB962C8B-B14F-4D97-AF65-F5344CB8AC3E}">
        <p14:creationId xmlns:p14="http://schemas.microsoft.com/office/powerpoint/2010/main" val="409856556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a:buFont typeface="+mj-lt"/>
              <a:buAutoNum type="arabicPeriod" startAt="4"/>
            </a:pPr>
            <a:r>
              <a:rPr lang="en-US" dirty="0"/>
              <a:t>You are creating a new virtual desktop template for a group of users. You have created and configured the VM. You have optimized the VM appropriately for use as a virtual desktop. What is the final step in preparing a virtual desktop template?</a:t>
            </a:r>
          </a:p>
          <a:p>
            <a:pPr lvl="1">
              <a:buFont typeface="Wingdings" panose="05000000000000000000" pitchFamily="2" charset="2"/>
              <a:buChar char="§"/>
            </a:pPr>
            <a:r>
              <a:rPr lang="en-US" dirty="0"/>
              <a:t>The final step in preparing a virtual desktop template is to run </a:t>
            </a:r>
            <a:r>
              <a:rPr lang="en-US" dirty="0" err="1"/>
              <a:t>Sysprep</a:t>
            </a:r>
            <a:r>
              <a:rPr lang="en-US" dirty="0"/>
              <a:t> and shut down the VM.</a:t>
            </a:r>
          </a:p>
          <a:p>
            <a:pPr>
              <a:buFont typeface="+mj-lt"/>
              <a:buAutoNum type="arabicPeriod" startAt="5"/>
            </a:pPr>
            <a:r>
              <a:rPr lang="en-US" dirty="0"/>
              <a:t>Which port must you allow on your firewall to enable external clients to use RD Gateway to connect to internal RDS resources? </a:t>
            </a:r>
          </a:p>
          <a:p>
            <a:pPr lvl="1">
              <a:buFont typeface="Wingdings" panose="05000000000000000000" pitchFamily="2" charset="2"/>
              <a:buChar char="§"/>
            </a:pPr>
            <a:r>
              <a:rPr lang="en-US" dirty="0"/>
              <a:t>Clients connect to RD Gateway by using the HTTPS protocol, which uses TCP port 443 by default.</a:t>
            </a:r>
          </a:p>
        </p:txBody>
      </p:sp>
    </p:spTree>
    <p:extLst>
      <p:ext uri="{BB962C8B-B14F-4D97-AF65-F5344CB8AC3E}">
        <p14:creationId xmlns:p14="http://schemas.microsoft.com/office/powerpoint/2010/main" val="300155500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7BF-C2CB-4F4C-93EC-335AF3985F9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E7DCC4-65A1-433C-8DD2-42C54F62620C}"/>
              </a:ext>
            </a:extLst>
          </p:cNvPr>
          <p:cNvSpPr>
            <a:spLocks noGrp="1"/>
          </p:cNvSpPr>
          <p:nvPr>
            <p:ph sz="quarter" idx="10"/>
          </p:nvPr>
        </p:nvSpPr>
        <p:spPr/>
        <p:txBody>
          <a:bodyPr/>
          <a:lstStyle/>
          <a:p>
            <a:r>
              <a:rPr lang="en-US" dirty="0"/>
              <a:t>For more information, refer to the following links:</a:t>
            </a:r>
          </a:p>
          <a:p>
            <a:pPr lvl="1"/>
            <a:r>
              <a:rPr lang="en-US" u="sng" dirty="0">
                <a:solidFill>
                  <a:srgbClr val="0563C1"/>
                </a:solidFill>
                <a:latin typeface="Calibri" panose="020F0502020204030204" pitchFamily="34" charset="0"/>
                <a:ea typeface="Calibri" panose="020F0502020204030204" pitchFamily="34" charset="0"/>
                <a:hlinkClick r:id="rId3"/>
              </a:rPr>
              <a:t>Welcome to Remote Desktop Services</a:t>
            </a:r>
            <a:endParaRPr lang="en-US" dirty="0">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4"/>
              </a:rPr>
              <a:t>Supported configurations for Remote Desktop Services</a:t>
            </a:r>
            <a:endParaRPr lang="en-US" dirty="0">
              <a:effectLst/>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5"/>
              </a:rPr>
              <a:t>License your RDS deployment with client access licenses (CALs)</a:t>
            </a:r>
            <a:endParaRPr lang="en-US" dirty="0">
              <a:effectLst/>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6"/>
              </a:rPr>
              <a:t>Azure </a:t>
            </a:r>
            <a:r>
              <a:rPr lang="en-US" u="sng" dirty="0" err="1">
                <a:solidFill>
                  <a:srgbClr val="0563C1"/>
                </a:solidFill>
                <a:effectLst/>
                <a:latin typeface="Calibri" panose="020F0502020204030204" pitchFamily="34" charset="0"/>
                <a:ea typeface="Calibri" panose="020F0502020204030204" pitchFamily="34" charset="0"/>
                <a:hlinkClick r:id="rId6"/>
              </a:rPr>
              <a:t>Quickstart</a:t>
            </a:r>
            <a:r>
              <a:rPr lang="en-US" u="sng" dirty="0">
                <a:solidFill>
                  <a:srgbClr val="0563C1"/>
                </a:solidFill>
                <a:effectLst/>
                <a:latin typeface="Calibri" panose="020F0502020204030204" pitchFamily="34" charset="0"/>
                <a:ea typeface="Calibri" panose="020F0502020204030204" pitchFamily="34" charset="0"/>
                <a:hlinkClick r:id="rId6"/>
              </a:rPr>
              <a:t> Templates</a:t>
            </a:r>
            <a:endParaRPr lang="en-US" dirty="0">
              <a:effectLst/>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7"/>
              </a:rPr>
              <a:t>Pricing calculator</a:t>
            </a:r>
            <a:endParaRPr lang="en-US" dirty="0">
              <a:effectLst/>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8"/>
              </a:rPr>
              <a:t>Add the RD Connection Broker server to the deployment and configure high availability</a:t>
            </a:r>
            <a:endParaRPr lang="en-US" dirty="0">
              <a:effectLst/>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9"/>
              </a:rPr>
              <a:t>Scale-Out File Server for application data overview</a:t>
            </a:r>
            <a:endParaRPr lang="en-US" dirty="0">
              <a:effectLst/>
              <a:latin typeface="Calibri" panose="020F0502020204030204" pitchFamily="34" charset="0"/>
              <a:ea typeface="Calibri" panose="020F0502020204030204" pitchFamily="34" charset="0"/>
            </a:endParaRPr>
          </a:p>
          <a:p>
            <a:pPr lvl="1"/>
            <a:r>
              <a:rPr lang="en-US" u="sng" dirty="0">
                <a:solidFill>
                  <a:srgbClr val="0563C1"/>
                </a:solidFill>
                <a:effectLst/>
                <a:latin typeface="Calibri" panose="020F0502020204030204" pitchFamily="34" charset="0"/>
                <a:ea typeface="Calibri" panose="020F0502020204030204" pitchFamily="34" charset="0"/>
                <a:hlinkClick r:id="rId10"/>
              </a:rPr>
              <a:t>Optimizing Windows 10, version 1909, for a Virtual Desktop Infrastructure (VDI) role</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9082546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7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pPr lvl="0"/>
            <a:r>
              <a:rPr lang="en-US" dirty="0"/>
              <a:t>RDS overview and benefits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a:lstStyle/>
          <a:p>
            <a:pPr marL="342900" indent="-342900">
              <a:buFont typeface="Wingdings" panose="05000000000000000000" pitchFamily="2" charset="2"/>
              <a:buChar char="§"/>
            </a:pPr>
            <a:r>
              <a:rPr lang="en-US" dirty="0"/>
              <a:t>RDS is a virtualization technology that provides:</a:t>
            </a:r>
          </a:p>
          <a:p>
            <a:pPr marL="633413" lvl="1" indent="-342900"/>
            <a:r>
              <a:rPr lang="en-US" dirty="0"/>
              <a:t>Session-based desktop deployments</a:t>
            </a:r>
          </a:p>
          <a:p>
            <a:pPr marL="633413" lvl="1" indent="-342900"/>
            <a:r>
              <a:rPr lang="en-US" dirty="0"/>
              <a:t>VM-based desktop deployment</a:t>
            </a:r>
          </a:p>
          <a:p>
            <a:pPr marL="633413" lvl="1" indent="-342900"/>
            <a:r>
              <a:rPr lang="en-US" dirty="0"/>
              <a:t>Remote programs (RemoteApp)</a:t>
            </a:r>
          </a:p>
          <a:p>
            <a:pPr marL="342900" indent="-342900">
              <a:buFont typeface="Arial" panose="020B0604020202020204" pitchFamily="34" charset="0"/>
              <a:buChar char="•"/>
            </a:pPr>
            <a:endParaRPr lang="en-US" dirty="0"/>
          </a:p>
          <a:p>
            <a:pPr marL="342900" indent="-342900">
              <a:buFont typeface="Wingdings" panose="05000000000000000000" pitchFamily="2" charset="2"/>
              <a:buChar char="§"/>
            </a:pPr>
            <a:r>
              <a:rPr lang="en-US" dirty="0"/>
              <a:t>RDS benefits include:</a:t>
            </a:r>
          </a:p>
          <a:p>
            <a:pPr marL="633413" lvl="1" indent="-342900"/>
            <a:r>
              <a:rPr lang="en-US" dirty="0"/>
              <a:t>Quick deployment of applications</a:t>
            </a:r>
          </a:p>
          <a:p>
            <a:pPr marL="633413" lvl="1" indent="-342900"/>
            <a:r>
              <a:rPr lang="en-US" dirty="0"/>
              <a:t>Ease of application maintenance</a:t>
            </a:r>
          </a:p>
          <a:p>
            <a:pPr marL="633413" lvl="1" indent="-342900"/>
            <a:r>
              <a:rPr lang="en-US" dirty="0"/>
              <a:t>Support for multiple device types</a:t>
            </a:r>
          </a:p>
          <a:p>
            <a:pPr marL="633413" lvl="1" indent="-342900"/>
            <a:r>
              <a:rPr lang="en-US" dirty="0"/>
              <a:t>Good performance across slow connections</a:t>
            </a:r>
          </a:p>
          <a:p>
            <a:pPr marL="633413" lvl="1" indent="-342900"/>
            <a:r>
              <a:rPr lang="en-US" dirty="0"/>
              <a:t>Data protection</a:t>
            </a:r>
          </a:p>
        </p:txBody>
      </p:sp>
    </p:spTree>
    <p:extLst>
      <p:ext uri="{BB962C8B-B14F-4D97-AF65-F5344CB8AC3E}">
        <p14:creationId xmlns:p14="http://schemas.microsoft.com/office/powerpoint/2010/main" val="19041264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pPr lvl="0"/>
            <a:r>
              <a:rPr lang="en-US" dirty="0"/>
              <a:t>RDS overview and benefits (2 of 2)</a:t>
            </a:r>
          </a:p>
        </p:txBody>
      </p:sp>
      <p:grpSp>
        <p:nvGrpSpPr>
          <p:cNvPr id="5" name="Group 4" descr="Illustration of all the Remote Desktop services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D7B08C05-7910-446E-8FB7-5B830A9E30B5}"/>
              </a:ext>
            </a:extLst>
          </p:cNvPr>
          <p:cNvGrpSpPr/>
          <p:nvPr/>
        </p:nvGrpSpPr>
        <p:grpSpPr>
          <a:xfrm>
            <a:off x="3153571" y="1223212"/>
            <a:ext cx="6640520" cy="5418737"/>
            <a:chOff x="3153571" y="1223212"/>
            <a:chExt cx="6640520" cy="5418737"/>
          </a:xfrm>
        </p:grpSpPr>
        <p:cxnSp>
          <p:nvCxnSpPr>
            <p:cNvPr id="52" name="Straight Arrow Connector 51"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B0255546-2BEB-4F92-B092-423E3708A12D}"/>
                </a:ext>
              </a:extLst>
            </p:cNvPr>
            <p:cNvCxnSpPr>
              <a:cxnSpLocks/>
              <a:stCxn id="44" idx="4"/>
              <a:endCxn id="98" idx="2"/>
            </p:cNvCxnSpPr>
            <p:nvPr/>
          </p:nvCxnSpPr>
          <p:spPr>
            <a:xfrm flipV="1">
              <a:off x="6418108" y="2190780"/>
              <a:ext cx="574778" cy="10275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35232359-6A0D-423B-8C8E-DAFC7E7A71E5}"/>
                </a:ext>
              </a:extLst>
            </p:cNvPr>
            <p:cNvCxnSpPr>
              <a:cxnSpLocks/>
              <a:stCxn id="44" idx="2"/>
              <a:endCxn id="96" idx="4"/>
            </p:cNvCxnSpPr>
            <p:nvPr/>
          </p:nvCxnSpPr>
          <p:spPr>
            <a:xfrm flipH="1">
              <a:off x="4692614" y="4184009"/>
              <a:ext cx="1217089" cy="11125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6587E557-3411-4ADE-B4E7-8BAF01EFD3D2}"/>
                </a:ext>
              </a:extLst>
            </p:cNvPr>
            <p:cNvCxnSpPr>
              <a:cxnSpLocks/>
              <a:stCxn id="44" idx="3"/>
            </p:cNvCxnSpPr>
            <p:nvPr/>
          </p:nvCxnSpPr>
          <p:spPr>
            <a:xfrm flipH="1" flipV="1">
              <a:off x="5114925" y="2188862"/>
              <a:ext cx="794778" cy="10294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11CAABBF-8801-4ECA-842E-5E3B54DA9BC6}"/>
                </a:ext>
              </a:extLst>
            </p:cNvPr>
            <p:cNvCxnSpPr>
              <a:cxnSpLocks/>
            </p:cNvCxnSpPr>
            <p:nvPr/>
          </p:nvCxnSpPr>
          <p:spPr>
            <a:xfrm flipH="1" flipV="1">
              <a:off x="4340285" y="3695536"/>
              <a:ext cx="1569418" cy="56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ADBB07AD-D0FC-408D-8001-EB3B983418D6}"/>
                </a:ext>
              </a:extLst>
            </p:cNvPr>
            <p:cNvCxnSpPr>
              <a:cxnSpLocks/>
              <a:stCxn id="44" idx="1"/>
            </p:cNvCxnSpPr>
            <p:nvPr/>
          </p:nvCxnSpPr>
          <p:spPr>
            <a:xfrm>
              <a:off x="6418108" y="4184009"/>
              <a:ext cx="1120985" cy="11275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0" name="Rectangle 79"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E762CDCC-9152-4759-BCA1-FE9C756F9009}"/>
                </a:ext>
              </a:extLst>
            </p:cNvPr>
            <p:cNvSpPr/>
            <p:nvPr/>
          </p:nvSpPr>
          <p:spPr>
            <a:xfrm>
              <a:off x="3735532" y="2171312"/>
              <a:ext cx="1203704" cy="64633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Segoe UI" panose="020B0502040204020203" pitchFamily="34" charset="0"/>
                  <a:cs typeface="Segoe UI" panose="020B0502040204020203" pitchFamily="34" charset="0"/>
                </a:rPr>
                <a:t>RD Web</a:t>
              </a:r>
            </a:p>
            <a:p>
              <a:pPr lvl="0" algn="ctr"/>
              <a:r>
                <a:rPr lang="en-US" b="1" dirty="0">
                  <a:solidFill>
                    <a:prstClr val="black"/>
                  </a:solidFill>
                  <a:latin typeface="Segoe UI" panose="020B0502040204020203" pitchFamily="34" charset="0"/>
                  <a:cs typeface="Segoe UI" panose="020B0502040204020203" pitchFamily="34" charset="0"/>
                </a:rPr>
                <a:t>Access</a:t>
              </a:r>
            </a:p>
          </p:txBody>
        </p:sp>
        <p:sp>
          <p:nvSpPr>
            <p:cNvPr id="81" name="Rectangle 80"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B11BF082-6727-400B-B22F-19DD06C4FF26}"/>
                </a:ext>
              </a:extLst>
            </p:cNvPr>
            <p:cNvSpPr/>
            <p:nvPr/>
          </p:nvSpPr>
          <p:spPr>
            <a:xfrm>
              <a:off x="6898670" y="2202132"/>
              <a:ext cx="1372492" cy="646331"/>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mn-lt"/>
                </a:rPr>
                <a:t>RD Session</a:t>
              </a:r>
            </a:p>
            <a:p>
              <a:pPr lvl="0" algn="ctr"/>
              <a:r>
                <a:rPr lang="en-US" b="1" dirty="0">
                  <a:solidFill>
                    <a:prstClr val="black"/>
                  </a:solidFill>
                  <a:latin typeface="+mn-lt"/>
                </a:rPr>
                <a:t>Host</a:t>
              </a:r>
            </a:p>
          </p:txBody>
        </p:sp>
        <p:sp>
          <p:nvSpPr>
            <p:cNvPr id="82" name="Rectangle 81"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E6F478FB-5EF5-4FAD-BA88-941D9DACDF0D}"/>
                </a:ext>
              </a:extLst>
            </p:cNvPr>
            <p:cNvSpPr/>
            <p:nvPr/>
          </p:nvSpPr>
          <p:spPr>
            <a:xfrm>
              <a:off x="7752891" y="4167209"/>
              <a:ext cx="2041200" cy="646331"/>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mn-lt"/>
                </a:rPr>
                <a:t>RD Virtualization</a:t>
              </a:r>
            </a:p>
            <a:p>
              <a:pPr lvl="0" algn="ctr"/>
              <a:r>
                <a:rPr lang="en-US" b="1" dirty="0">
                  <a:solidFill>
                    <a:prstClr val="black"/>
                  </a:solidFill>
                  <a:latin typeface="+mn-lt"/>
                </a:rPr>
                <a:t>Host</a:t>
              </a:r>
            </a:p>
          </p:txBody>
        </p:sp>
        <p:sp>
          <p:nvSpPr>
            <p:cNvPr id="83" name="Rectangle 82"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0BE1FE8A-C57A-479B-824A-0C41DA4DA981}"/>
                </a:ext>
              </a:extLst>
            </p:cNvPr>
            <p:cNvSpPr/>
            <p:nvPr/>
          </p:nvSpPr>
          <p:spPr>
            <a:xfrm>
              <a:off x="7068219" y="6272617"/>
              <a:ext cx="1577676" cy="369332"/>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r>
                <a:rPr lang="en-US" b="1" dirty="0">
                  <a:solidFill>
                    <a:prstClr val="black"/>
                  </a:solidFill>
                  <a:latin typeface="+mn-lt"/>
                </a:rPr>
                <a:t>RD Licensing</a:t>
              </a:r>
            </a:p>
          </p:txBody>
        </p:sp>
        <p:sp>
          <p:nvSpPr>
            <p:cNvPr id="84" name="Rectangle 83"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F4105559-1504-469C-A164-8142821B6413}"/>
                </a:ext>
              </a:extLst>
            </p:cNvPr>
            <p:cNvSpPr/>
            <p:nvPr/>
          </p:nvSpPr>
          <p:spPr>
            <a:xfrm>
              <a:off x="3227138" y="4186766"/>
              <a:ext cx="1501437" cy="369332"/>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mn-lt"/>
                </a:rPr>
                <a:t>RD Gateway</a:t>
              </a:r>
            </a:p>
          </p:txBody>
        </p:sp>
        <p:sp>
          <p:nvSpPr>
            <p:cNvPr id="85" name="Rectangle 84"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93039793-D39F-43DE-8558-E51F1CE9151B}"/>
                </a:ext>
              </a:extLst>
            </p:cNvPr>
            <p:cNvSpPr/>
            <p:nvPr/>
          </p:nvSpPr>
          <p:spPr>
            <a:xfrm>
              <a:off x="4091970" y="6257583"/>
              <a:ext cx="880369" cy="369332"/>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b="1" dirty="0">
                  <a:solidFill>
                    <a:prstClr val="black"/>
                  </a:solidFill>
                  <a:latin typeface="+mn-lt"/>
                </a:rPr>
                <a:t>AD DS</a:t>
              </a:r>
            </a:p>
          </p:txBody>
        </p:sp>
        <p:sp>
          <p:nvSpPr>
            <p:cNvPr id="86" name="Rectangle 85"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06508927-A92A-4E58-BDDD-39988BC3FED0}"/>
                </a:ext>
              </a:extLst>
            </p:cNvPr>
            <p:cNvSpPr/>
            <p:nvPr/>
          </p:nvSpPr>
          <p:spPr>
            <a:xfrm>
              <a:off x="5494019" y="4245938"/>
              <a:ext cx="1420582" cy="923330"/>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a:r>
                <a:rPr lang="en-US" dirty="0">
                  <a:solidFill>
                    <a:prstClr val="black"/>
                  </a:solidFill>
                  <a:latin typeface="+mn-lt"/>
                </a:rPr>
                <a:t>RD</a:t>
              </a:r>
            </a:p>
            <a:p>
              <a:pPr lvl="0" algn="ctr"/>
              <a:r>
                <a:rPr lang="en-US" dirty="0">
                  <a:solidFill>
                    <a:prstClr val="black"/>
                  </a:solidFill>
                  <a:latin typeface="+mn-lt"/>
                </a:rPr>
                <a:t>Connection</a:t>
              </a:r>
            </a:p>
            <a:p>
              <a:pPr lvl="0" algn="ctr"/>
              <a:r>
                <a:rPr lang="en-US" dirty="0">
                  <a:solidFill>
                    <a:prstClr val="black"/>
                  </a:solidFill>
                  <a:latin typeface="+mn-lt"/>
                </a:rPr>
                <a:t>Broker</a:t>
              </a:r>
            </a:p>
          </p:txBody>
        </p:sp>
        <p:sp>
          <p:nvSpPr>
            <p:cNvPr id="43" name="server">
              <a:extLst>
                <a:ext uri="{FF2B5EF4-FFF2-40B4-BE49-F238E27FC236}">
                  <a16:creationId xmlns:a16="http://schemas.microsoft.com/office/drawing/2014/main" id="{C9181443-5215-40FC-8B7D-23948D97339C}"/>
                </a:ext>
              </a:extLst>
            </p:cNvPr>
            <p:cNvSpPr>
              <a:spLocks noChangeAspect="1" noEditPoints="1"/>
            </p:cNvSpPr>
            <p:nvPr/>
          </p:nvSpPr>
          <p:spPr bwMode="auto">
            <a:xfrm>
              <a:off x="4074661" y="1223212"/>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4" name="server">
              <a:extLst>
                <a:ext uri="{FF2B5EF4-FFF2-40B4-BE49-F238E27FC236}">
                  <a16:creationId xmlns:a16="http://schemas.microsoft.com/office/drawing/2014/main" id="{77D66743-D97D-43B6-A6B1-2B7F6C4DA87E}"/>
                </a:ext>
              </a:extLst>
            </p:cNvPr>
            <p:cNvSpPr>
              <a:spLocks noChangeAspect="1" noEditPoints="1"/>
            </p:cNvSpPr>
            <p:nvPr/>
          </p:nvSpPr>
          <p:spPr bwMode="auto">
            <a:xfrm>
              <a:off x="5909703" y="3218359"/>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cxnSp>
          <p:nvCxnSpPr>
            <p:cNvPr id="87" name="Straight Arrow Connector 86"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75C787B1-DED3-46F7-98AB-6D183DB31C48}"/>
                </a:ext>
              </a:extLst>
            </p:cNvPr>
            <p:cNvCxnSpPr>
              <a:cxnSpLocks/>
              <a:stCxn id="44" idx="0"/>
            </p:cNvCxnSpPr>
            <p:nvPr/>
          </p:nvCxnSpPr>
          <p:spPr>
            <a:xfrm>
              <a:off x="6418108" y="3670808"/>
              <a:ext cx="1505463" cy="126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8" name="server">
              <a:extLst>
                <a:ext uri="{FF2B5EF4-FFF2-40B4-BE49-F238E27FC236}">
                  <a16:creationId xmlns:a16="http://schemas.microsoft.com/office/drawing/2014/main" id="{1FDD0868-41BC-4A52-B358-97C06DC428E8}"/>
                </a:ext>
              </a:extLst>
            </p:cNvPr>
            <p:cNvSpPr>
              <a:spLocks noChangeAspect="1" noEditPoints="1"/>
            </p:cNvSpPr>
            <p:nvPr/>
          </p:nvSpPr>
          <p:spPr bwMode="auto">
            <a:xfrm>
              <a:off x="7915960" y="3218359"/>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89" name="PC1_E977">
              <a:extLst>
                <a:ext uri="{FF2B5EF4-FFF2-40B4-BE49-F238E27FC236}">
                  <a16:creationId xmlns:a16="http://schemas.microsoft.com/office/drawing/2014/main" id="{C63F014C-060B-4980-A1E3-238A08D0A717}"/>
                </a:ext>
              </a:extLst>
            </p:cNvPr>
            <p:cNvSpPr>
              <a:spLocks noChangeAspect="1" noEditPoints="1"/>
            </p:cNvSpPr>
            <p:nvPr/>
          </p:nvSpPr>
          <p:spPr bwMode="auto">
            <a:xfrm>
              <a:off x="8593787" y="3213853"/>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90" name="PC1_E977">
              <a:extLst>
                <a:ext uri="{FF2B5EF4-FFF2-40B4-BE49-F238E27FC236}">
                  <a16:creationId xmlns:a16="http://schemas.microsoft.com/office/drawing/2014/main" id="{DB1A90E3-990E-4678-90BE-CA0570C6EB92}"/>
                </a:ext>
              </a:extLst>
            </p:cNvPr>
            <p:cNvSpPr>
              <a:spLocks noChangeAspect="1" noEditPoints="1"/>
            </p:cNvSpPr>
            <p:nvPr/>
          </p:nvSpPr>
          <p:spPr bwMode="auto">
            <a:xfrm>
              <a:off x="8589283" y="3790255"/>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91" name="PC1_E977">
              <a:extLst>
                <a:ext uri="{FF2B5EF4-FFF2-40B4-BE49-F238E27FC236}">
                  <a16:creationId xmlns:a16="http://schemas.microsoft.com/office/drawing/2014/main" id="{5FE1951E-7AFA-48F0-83EE-0F7E45A057DF}"/>
                </a:ext>
              </a:extLst>
            </p:cNvPr>
            <p:cNvSpPr>
              <a:spLocks noChangeAspect="1" noEditPoints="1"/>
            </p:cNvSpPr>
            <p:nvPr/>
          </p:nvSpPr>
          <p:spPr bwMode="auto">
            <a:xfrm>
              <a:off x="9206168" y="3216244"/>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92" name="PC1_E977">
              <a:extLst>
                <a:ext uri="{FF2B5EF4-FFF2-40B4-BE49-F238E27FC236}">
                  <a16:creationId xmlns:a16="http://schemas.microsoft.com/office/drawing/2014/main" id="{18A9C077-4E3D-4C79-81B4-18B54AA2DC68}"/>
                </a:ext>
              </a:extLst>
            </p:cNvPr>
            <p:cNvSpPr>
              <a:spLocks noChangeAspect="1" noEditPoints="1"/>
            </p:cNvSpPr>
            <p:nvPr/>
          </p:nvSpPr>
          <p:spPr bwMode="auto">
            <a:xfrm>
              <a:off x="9206167" y="3790255"/>
              <a:ext cx="457021" cy="365760"/>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93" name="control_3">
              <a:extLst>
                <a:ext uri="{FF2B5EF4-FFF2-40B4-BE49-F238E27FC236}">
                  <a16:creationId xmlns:a16="http://schemas.microsoft.com/office/drawing/2014/main" id="{8EE46226-DE13-46A6-9049-D10A8F454FF5}"/>
                </a:ext>
              </a:extLst>
            </p:cNvPr>
            <p:cNvSpPr>
              <a:spLocks noChangeAspect="1"/>
            </p:cNvSpPr>
            <p:nvPr/>
          </p:nvSpPr>
          <p:spPr bwMode="auto">
            <a:xfrm rot="16200000">
              <a:off x="4730286" y="5929495"/>
              <a:ext cx="290416" cy="365760"/>
            </a:xfrm>
            <a:custGeom>
              <a:avLst/>
              <a:gdLst>
                <a:gd name="T0" fmla="*/ 0 w 424"/>
                <a:gd name="T1" fmla="*/ 534 h 534"/>
                <a:gd name="T2" fmla="*/ 0 w 424"/>
                <a:gd name="T3" fmla="*/ 0 h 534"/>
                <a:gd name="T4" fmla="*/ 424 w 424"/>
                <a:gd name="T5" fmla="*/ 266 h 534"/>
                <a:gd name="T6" fmla="*/ 0 w 424"/>
                <a:gd name="T7" fmla="*/ 534 h 534"/>
              </a:gdLst>
              <a:ahLst/>
              <a:cxnLst>
                <a:cxn ang="0">
                  <a:pos x="T0" y="T1"/>
                </a:cxn>
                <a:cxn ang="0">
                  <a:pos x="T2" y="T3"/>
                </a:cxn>
                <a:cxn ang="0">
                  <a:pos x="T4" y="T5"/>
                </a:cxn>
                <a:cxn ang="0">
                  <a:pos x="T6" y="T7"/>
                </a:cxn>
              </a:cxnLst>
              <a:rect l="0" t="0" r="r" b="b"/>
              <a:pathLst>
                <a:path w="424" h="534">
                  <a:moveTo>
                    <a:pt x="0" y="534"/>
                  </a:moveTo>
                  <a:lnTo>
                    <a:pt x="0" y="0"/>
                  </a:lnTo>
                  <a:lnTo>
                    <a:pt x="424" y="266"/>
                  </a:lnTo>
                  <a:lnTo>
                    <a:pt x="0" y="534"/>
                  </a:ln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server">
              <a:extLst>
                <a:ext uri="{FF2B5EF4-FFF2-40B4-BE49-F238E27FC236}">
                  <a16:creationId xmlns:a16="http://schemas.microsoft.com/office/drawing/2014/main" id="{67078332-697E-467A-BD4D-8C43437E769E}"/>
                </a:ext>
              </a:extLst>
            </p:cNvPr>
            <p:cNvSpPr>
              <a:spLocks noChangeAspect="1" noEditPoints="1"/>
            </p:cNvSpPr>
            <p:nvPr/>
          </p:nvSpPr>
          <p:spPr bwMode="auto">
            <a:xfrm>
              <a:off x="7284891" y="5311591"/>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95" name="globe_4">
              <a:extLst>
                <a:ext uri="{FF2B5EF4-FFF2-40B4-BE49-F238E27FC236}">
                  <a16:creationId xmlns:a16="http://schemas.microsoft.com/office/drawing/2014/main" id="{D1DF8A50-92A0-428B-B30D-17273B6F6814}"/>
                </a:ext>
              </a:extLst>
            </p:cNvPr>
            <p:cNvSpPr>
              <a:spLocks noChangeAspect="1" noEditPoints="1"/>
            </p:cNvSpPr>
            <p:nvPr/>
          </p:nvSpPr>
          <p:spPr bwMode="auto">
            <a:xfrm>
              <a:off x="4642462" y="1578082"/>
              <a:ext cx="608710" cy="610780"/>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server">
              <a:extLst>
                <a:ext uri="{FF2B5EF4-FFF2-40B4-BE49-F238E27FC236}">
                  <a16:creationId xmlns:a16="http://schemas.microsoft.com/office/drawing/2014/main" id="{630BA054-9AE3-4363-9166-D223D753A1F0}"/>
                </a:ext>
              </a:extLst>
            </p:cNvPr>
            <p:cNvSpPr>
              <a:spLocks noChangeAspect="1" noEditPoints="1"/>
            </p:cNvSpPr>
            <p:nvPr/>
          </p:nvSpPr>
          <p:spPr bwMode="auto">
            <a:xfrm>
              <a:off x="4184209" y="5296557"/>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97" name="Script_F03A">
              <a:extLst>
                <a:ext uri="{FF2B5EF4-FFF2-40B4-BE49-F238E27FC236}">
                  <a16:creationId xmlns:a16="http://schemas.microsoft.com/office/drawing/2014/main" id="{92D7A2DE-1FFB-4561-87D2-8FAF2C68C61C}"/>
                </a:ext>
              </a:extLst>
            </p:cNvPr>
            <p:cNvSpPr>
              <a:spLocks noChangeAspect="1" noEditPoints="1"/>
            </p:cNvSpPr>
            <p:nvPr/>
          </p:nvSpPr>
          <p:spPr bwMode="auto">
            <a:xfrm>
              <a:off x="7857057" y="5626286"/>
              <a:ext cx="646018" cy="646331"/>
            </a:xfrm>
            <a:custGeom>
              <a:avLst/>
              <a:gdLst>
                <a:gd name="T0" fmla="*/ 2638 w 3768"/>
                <a:gd name="T1" fmla="*/ 3015 h 3768"/>
                <a:gd name="T2" fmla="*/ 2371 w 3768"/>
                <a:gd name="T3" fmla="*/ 3125 h 3768"/>
                <a:gd name="T4" fmla="*/ 2261 w 3768"/>
                <a:gd name="T5" fmla="*/ 3392 h 3768"/>
                <a:gd name="T6" fmla="*/ 2371 w 3768"/>
                <a:gd name="T7" fmla="*/ 3658 h 3768"/>
                <a:gd name="T8" fmla="*/ 2638 w 3768"/>
                <a:gd name="T9" fmla="*/ 3768 h 3768"/>
                <a:gd name="T10" fmla="*/ 377 w 3768"/>
                <a:gd name="T11" fmla="*/ 3768 h 3768"/>
                <a:gd name="T12" fmla="*/ 110 w 3768"/>
                <a:gd name="T13" fmla="*/ 3658 h 3768"/>
                <a:gd name="T14" fmla="*/ 0 w 3768"/>
                <a:gd name="T15" fmla="*/ 3392 h 3768"/>
                <a:gd name="T16" fmla="*/ 110 w 3768"/>
                <a:gd name="T17" fmla="*/ 3125 h 3768"/>
                <a:gd name="T18" fmla="*/ 377 w 3768"/>
                <a:gd name="T19" fmla="*/ 3015 h 3768"/>
                <a:gd name="T20" fmla="*/ 2638 w 3768"/>
                <a:gd name="T21" fmla="*/ 3015 h 3768"/>
                <a:gd name="T22" fmla="*/ 3382 w 3768"/>
                <a:gd name="T23" fmla="*/ 0 h 3768"/>
                <a:gd name="T24" fmla="*/ 879 w 3768"/>
                <a:gd name="T25" fmla="*/ 0 h 3768"/>
                <a:gd name="T26" fmla="*/ 502 w 3768"/>
                <a:gd name="T27" fmla="*/ 377 h 3768"/>
                <a:gd name="T28" fmla="*/ 502 w 3768"/>
                <a:gd name="T29" fmla="*/ 3015 h 3768"/>
                <a:gd name="T30" fmla="*/ 3015 w 3768"/>
                <a:gd name="T31" fmla="*/ 753 h 3768"/>
                <a:gd name="T32" fmla="*/ 3392 w 3768"/>
                <a:gd name="T33" fmla="*/ 753 h 3768"/>
                <a:gd name="T34" fmla="*/ 3768 w 3768"/>
                <a:gd name="T35" fmla="*/ 377 h 3768"/>
                <a:gd name="T36" fmla="*/ 3392 w 3768"/>
                <a:gd name="T37" fmla="*/ 0 h 3768"/>
                <a:gd name="T38" fmla="*/ 3015 w 3768"/>
                <a:gd name="T39" fmla="*/ 377 h 3768"/>
                <a:gd name="T40" fmla="*/ 3015 w 3768"/>
                <a:gd name="T41" fmla="*/ 2387 h 3768"/>
                <a:gd name="T42" fmla="*/ 3015 w 3768"/>
                <a:gd name="T43" fmla="*/ 2387 h 3768"/>
                <a:gd name="T44" fmla="*/ 3015 w 3768"/>
                <a:gd name="T45" fmla="*/ 3392 h 3768"/>
                <a:gd name="T46" fmla="*/ 377 w 3768"/>
                <a:gd name="T47" fmla="*/ 3768 h 3768"/>
                <a:gd name="T48" fmla="*/ 2638 w 3768"/>
                <a:gd name="T49" fmla="*/ 3768 h 3768"/>
                <a:gd name="T50" fmla="*/ 3015 w 3768"/>
                <a:gd name="T51" fmla="*/ 3392 h 3768"/>
                <a:gd name="T52" fmla="*/ 879 w 3768"/>
                <a:gd name="T53" fmla="*/ 753 h 3768"/>
                <a:gd name="T54" fmla="*/ 2638 w 3768"/>
                <a:gd name="T55" fmla="*/ 753 h 3768"/>
                <a:gd name="T56" fmla="*/ 879 w 3768"/>
                <a:gd name="T57" fmla="*/ 1256 h 3768"/>
                <a:gd name="T58" fmla="*/ 2638 w 3768"/>
                <a:gd name="T59" fmla="*/ 1256 h 3768"/>
                <a:gd name="T60" fmla="*/ 879 w 3768"/>
                <a:gd name="T61" fmla="*/ 1758 h 3768"/>
                <a:gd name="T62" fmla="*/ 2638 w 3768"/>
                <a:gd name="T63" fmla="*/ 1758 h 3768"/>
                <a:gd name="T64" fmla="*/ 879 w 3768"/>
                <a:gd name="T65" fmla="*/ 2261 h 3768"/>
                <a:gd name="T66" fmla="*/ 2638 w 3768"/>
                <a:gd name="T67" fmla="*/ 2261 h 3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68" h="3768">
                  <a:moveTo>
                    <a:pt x="2638" y="3015"/>
                  </a:moveTo>
                  <a:cubicBezTo>
                    <a:pt x="2534" y="3015"/>
                    <a:pt x="2439" y="3057"/>
                    <a:pt x="2371" y="3125"/>
                  </a:cubicBezTo>
                  <a:cubicBezTo>
                    <a:pt x="2303" y="3193"/>
                    <a:pt x="2261" y="3287"/>
                    <a:pt x="2261" y="3392"/>
                  </a:cubicBezTo>
                  <a:cubicBezTo>
                    <a:pt x="2261" y="3496"/>
                    <a:pt x="2303" y="3590"/>
                    <a:pt x="2371" y="3658"/>
                  </a:cubicBezTo>
                  <a:cubicBezTo>
                    <a:pt x="2439" y="3726"/>
                    <a:pt x="2534" y="3768"/>
                    <a:pt x="2638" y="3768"/>
                  </a:cubicBezTo>
                  <a:moveTo>
                    <a:pt x="377" y="3768"/>
                  </a:moveTo>
                  <a:cubicBezTo>
                    <a:pt x="272" y="3768"/>
                    <a:pt x="178" y="3726"/>
                    <a:pt x="110" y="3658"/>
                  </a:cubicBezTo>
                  <a:cubicBezTo>
                    <a:pt x="42" y="3590"/>
                    <a:pt x="0" y="3496"/>
                    <a:pt x="0" y="3392"/>
                  </a:cubicBezTo>
                  <a:cubicBezTo>
                    <a:pt x="0" y="3287"/>
                    <a:pt x="42" y="3193"/>
                    <a:pt x="110" y="3125"/>
                  </a:cubicBezTo>
                  <a:cubicBezTo>
                    <a:pt x="178" y="3057"/>
                    <a:pt x="272" y="3015"/>
                    <a:pt x="377" y="3015"/>
                  </a:cubicBezTo>
                  <a:cubicBezTo>
                    <a:pt x="2638" y="3015"/>
                    <a:pt x="2638" y="3015"/>
                    <a:pt x="2638" y="3015"/>
                  </a:cubicBezTo>
                  <a:moveTo>
                    <a:pt x="3382" y="0"/>
                  </a:moveTo>
                  <a:cubicBezTo>
                    <a:pt x="879" y="0"/>
                    <a:pt x="879" y="0"/>
                    <a:pt x="879" y="0"/>
                  </a:cubicBezTo>
                  <a:cubicBezTo>
                    <a:pt x="671" y="0"/>
                    <a:pt x="502" y="168"/>
                    <a:pt x="502" y="377"/>
                  </a:cubicBezTo>
                  <a:cubicBezTo>
                    <a:pt x="502" y="3015"/>
                    <a:pt x="502" y="3015"/>
                    <a:pt x="502" y="3015"/>
                  </a:cubicBezTo>
                  <a:moveTo>
                    <a:pt x="3015" y="753"/>
                  </a:moveTo>
                  <a:cubicBezTo>
                    <a:pt x="3392" y="753"/>
                    <a:pt x="3392" y="753"/>
                    <a:pt x="3392" y="753"/>
                  </a:cubicBezTo>
                  <a:cubicBezTo>
                    <a:pt x="3600" y="753"/>
                    <a:pt x="3768" y="585"/>
                    <a:pt x="3768" y="377"/>
                  </a:cubicBezTo>
                  <a:cubicBezTo>
                    <a:pt x="3768" y="168"/>
                    <a:pt x="3600" y="0"/>
                    <a:pt x="3392" y="0"/>
                  </a:cubicBezTo>
                  <a:cubicBezTo>
                    <a:pt x="3183" y="0"/>
                    <a:pt x="3015" y="168"/>
                    <a:pt x="3015" y="377"/>
                  </a:cubicBezTo>
                  <a:cubicBezTo>
                    <a:pt x="3015" y="2387"/>
                    <a:pt x="3015" y="2387"/>
                    <a:pt x="3015" y="2387"/>
                  </a:cubicBezTo>
                  <a:moveTo>
                    <a:pt x="3015" y="2387"/>
                  </a:moveTo>
                  <a:cubicBezTo>
                    <a:pt x="3015" y="3392"/>
                    <a:pt x="3015" y="3392"/>
                    <a:pt x="3015" y="3392"/>
                  </a:cubicBezTo>
                  <a:moveTo>
                    <a:pt x="377" y="3768"/>
                  </a:moveTo>
                  <a:cubicBezTo>
                    <a:pt x="2638" y="3768"/>
                    <a:pt x="2638" y="3768"/>
                    <a:pt x="2638" y="3768"/>
                  </a:cubicBezTo>
                  <a:cubicBezTo>
                    <a:pt x="2846" y="3768"/>
                    <a:pt x="3015" y="3600"/>
                    <a:pt x="3015" y="3392"/>
                  </a:cubicBezTo>
                  <a:moveTo>
                    <a:pt x="879" y="753"/>
                  </a:moveTo>
                  <a:cubicBezTo>
                    <a:pt x="2638" y="753"/>
                    <a:pt x="2638" y="753"/>
                    <a:pt x="2638" y="753"/>
                  </a:cubicBezTo>
                  <a:moveTo>
                    <a:pt x="879" y="1256"/>
                  </a:moveTo>
                  <a:cubicBezTo>
                    <a:pt x="2638" y="1256"/>
                    <a:pt x="2638" y="1256"/>
                    <a:pt x="2638" y="1256"/>
                  </a:cubicBezTo>
                  <a:moveTo>
                    <a:pt x="879" y="1758"/>
                  </a:moveTo>
                  <a:cubicBezTo>
                    <a:pt x="2638" y="1758"/>
                    <a:pt x="2638" y="1758"/>
                    <a:pt x="2638" y="1758"/>
                  </a:cubicBezTo>
                  <a:moveTo>
                    <a:pt x="879" y="2261"/>
                  </a:moveTo>
                  <a:cubicBezTo>
                    <a:pt x="2638" y="2261"/>
                    <a:pt x="2638" y="2261"/>
                    <a:pt x="2638" y="226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server">
              <a:extLst>
                <a:ext uri="{FF2B5EF4-FFF2-40B4-BE49-F238E27FC236}">
                  <a16:creationId xmlns:a16="http://schemas.microsoft.com/office/drawing/2014/main" id="{0852ADAC-2E26-46C9-9255-E2037E2CD052}"/>
                </a:ext>
              </a:extLst>
            </p:cNvPr>
            <p:cNvSpPr>
              <a:spLocks noChangeAspect="1" noEditPoints="1"/>
            </p:cNvSpPr>
            <p:nvPr/>
          </p:nvSpPr>
          <p:spPr bwMode="auto">
            <a:xfrm>
              <a:off x="6992886" y="1225130"/>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99" name="server">
              <a:extLst>
                <a:ext uri="{FF2B5EF4-FFF2-40B4-BE49-F238E27FC236}">
                  <a16:creationId xmlns:a16="http://schemas.microsoft.com/office/drawing/2014/main" id="{43ADD47A-43C0-4703-B1A6-873BF513A7C4}"/>
                </a:ext>
              </a:extLst>
            </p:cNvPr>
            <p:cNvSpPr>
              <a:spLocks noChangeAspect="1" noEditPoints="1"/>
            </p:cNvSpPr>
            <p:nvPr/>
          </p:nvSpPr>
          <p:spPr bwMode="auto">
            <a:xfrm>
              <a:off x="3153571" y="3007485"/>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00" name="server" descr="Illustration of all the Remote Desktop services shown in a hub and spoke topology. The RD Connection Broker is the hub and all the other role services are the spokes. The roles are RD Web Access, RD Session Host, RD Virtualization Host, RD Licensing, AD DS, and RD Gateway.">
              <a:extLst>
                <a:ext uri="{FF2B5EF4-FFF2-40B4-BE49-F238E27FC236}">
                  <a16:creationId xmlns:a16="http://schemas.microsoft.com/office/drawing/2014/main" id="{96D20668-0764-41DC-9679-35DC365F4D13}"/>
                </a:ext>
              </a:extLst>
            </p:cNvPr>
            <p:cNvSpPr>
              <a:spLocks noChangeAspect="1" noEditPoints="1"/>
            </p:cNvSpPr>
            <p:nvPr/>
          </p:nvSpPr>
          <p:spPr bwMode="auto">
            <a:xfrm>
              <a:off x="7618526" y="1223212"/>
              <a:ext cx="508405" cy="9656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pic>
          <p:nvPicPr>
            <p:cNvPr id="1026" name="Picture 2">
              <a:extLst>
                <a:ext uri="{FF2B5EF4-FFF2-40B4-BE49-F238E27FC236}">
                  <a16:creationId xmlns:a16="http://schemas.microsoft.com/office/drawing/2014/main" id="{4CAC2378-4B9B-41E0-B04E-BBB07FF3A9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758" y="3426443"/>
              <a:ext cx="687582" cy="549482"/>
            </a:xfrm>
            <a:prstGeom prst="rect">
              <a:avLst/>
            </a:prstGeom>
            <a:noFill/>
            <a:extLst>
              <a:ext uri="{909E8E84-426E-40DD-AFC4-6F175D3DCCD1}">
                <a14:hiddenFill xmlns:a14="http://schemas.microsoft.com/office/drawing/2010/main">
                  <a:solidFill>
                    <a:srgbClr val="FFFFFF"/>
                  </a:solidFill>
                </a14:hiddenFill>
              </a:ext>
            </a:extLst>
          </p:spPr>
        </p:pic>
        <p:sp>
          <p:nvSpPr>
            <p:cNvPr id="39" name="network_3">
              <a:extLst>
                <a:ext uri="{FF2B5EF4-FFF2-40B4-BE49-F238E27FC236}">
                  <a16:creationId xmlns:a16="http://schemas.microsoft.com/office/drawing/2014/main" id="{5031C560-B3F4-470F-B5CC-D5DDD0AB7969}"/>
                </a:ext>
              </a:extLst>
            </p:cNvPr>
            <p:cNvSpPr>
              <a:spLocks noChangeAspect="1" noEditPoints="1"/>
            </p:cNvSpPr>
            <p:nvPr/>
          </p:nvSpPr>
          <p:spPr bwMode="auto">
            <a:xfrm>
              <a:off x="6435836" y="3818249"/>
              <a:ext cx="352461" cy="365760"/>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3" name="monitor">
            <a:extLst>
              <a:ext uri="{FF2B5EF4-FFF2-40B4-BE49-F238E27FC236}">
                <a16:creationId xmlns:a16="http://schemas.microsoft.com/office/drawing/2014/main" id="{C4ACE070-DBE6-4690-BCCA-88C15FF94A9E}"/>
              </a:ext>
              <a:ext uri="{C183D7F6-B498-43B3-948B-1728B52AA6E4}">
                <adec:decorative xmlns:adec="http://schemas.microsoft.com/office/drawing/2017/decorative" val="1"/>
              </a:ext>
            </a:extLst>
          </p:cNvPr>
          <p:cNvSpPr>
            <a:spLocks noChangeAspect="1" noEditPoints="1"/>
          </p:cNvSpPr>
          <p:nvPr/>
        </p:nvSpPr>
        <p:spPr bwMode="auto">
          <a:xfrm>
            <a:off x="8191915" y="1222226"/>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54" name="monitor">
            <a:extLst>
              <a:ext uri="{FF2B5EF4-FFF2-40B4-BE49-F238E27FC236}">
                <a16:creationId xmlns:a16="http://schemas.microsoft.com/office/drawing/2014/main" id="{3E422ADB-7362-48FF-BE42-FE73B11F68FD}"/>
              </a:ext>
              <a:ext uri="{C183D7F6-B498-43B3-948B-1728B52AA6E4}">
                <adec:decorative xmlns:adec="http://schemas.microsoft.com/office/drawing/2017/decorative" val="1"/>
              </a:ext>
            </a:extLst>
          </p:cNvPr>
          <p:cNvSpPr>
            <a:spLocks noChangeAspect="1" noEditPoints="1"/>
          </p:cNvSpPr>
          <p:nvPr/>
        </p:nvSpPr>
        <p:spPr bwMode="auto">
          <a:xfrm>
            <a:off x="8191914" y="1884173"/>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55" name="monitor">
            <a:extLst>
              <a:ext uri="{FF2B5EF4-FFF2-40B4-BE49-F238E27FC236}">
                <a16:creationId xmlns:a16="http://schemas.microsoft.com/office/drawing/2014/main" id="{573EB898-C54B-4F92-B7FA-08BE27CFDB4B}"/>
              </a:ext>
              <a:ext uri="{C183D7F6-B498-43B3-948B-1728B52AA6E4}">
                <adec:decorative xmlns:adec="http://schemas.microsoft.com/office/drawing/2017/decorative" val="1"/>
              </a:ext>
            </a:extLst>
          </p:cNvPr>
          <p:cNvSpPr>
            <a:spLocks noChangeAspect="1" noEditPoints="1"/>
          </p:cNvSpPr>
          <p:nvPr/>
        </p:nvSpPr>
        <p:spPr bwMode="auto">
          <a:xfrm>
            <a:off x="8191914" y="1549890"/>
            <a:ext cx="392559" cy="30085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Tree>
    <p:extLst>
      <p:ext uri="{BB962C8B-B14F-4D97-AF65-F5344CB8AC3E}">
        <p14:creationId xmlns:p14="http://schemas.microsoft.com/office/powerpoint/2010/main" val="26058578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Client experience features with RDS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4294967295"/>
          </p:nvPr>
        </p:nvSpPr>
        <p:spPr>
          <a:xfrm>
            <a:off x="466344" y="1463039"/>
            <a:ext cx="11529378" cy="5082223"/>
          </a:xfrm>
        </p:spPr>
        <p:txBody>
          <a:bodyPr vert="horz" lIns="0" tIns="0" rIns="91440" bIns="45720" rtlCol="0" anchor="t">
            <a:noAutofit/>
          </a:bodyPr>
          <a:lstStyle/>
          <a:p>
            <a:r>
              <a:rPr lang="en-US" dirty="0"/>
              <a:t>Remote Desktop Protocol (RDP) provides an enhanced user experience with the following features:</a:t>
            </a:r>
          </a:p>
          <a:p>
            <a:pPr marL="290195" lvl="1" indent="-290195"/>
            <a:r>
              <a:rPr lang="en-US" dirty="0"/>
              <a:t>Almost identical to a local experience</a:t>
            </a:r>
            <a:endParaRPr lang="en-US" dirty="0">
              <a:cs typeface="Segoe UI"/>
            </a:endParaRPr>
          </a:p>
          <a:p>
            <a:pPr marL="290195" lvl="1" indent="-290195"/>
            <a:r>
              <a:rPr lang="en-US" dirty="0"/>
              <a:t>Full desktop or remote application window</a:t>
            </a:r>
            <a:endParaRPr lang="en-US" dirty="0">
              <a:cs typeface="Segoe UI"/>
            </a:endParaRPr>
          </a:p>
          <a:p>
            <a:pPr marL="290195" lvl="1" indent="-290195"/>
            <a:r>
              <a:rPr lang="en-US" dirty="0"/>
              <a:t>Integrates with the </a:t>
            </a:r>
            <a:r>
              <a:rPr lang="en-US" b="1" dirty="0"/>
              <a:t>Start </a:t>
            </a:r>
            <a:r>
              <a:rPr lang="en-US" dirty="0"/>
              <a:t>screen</a:t>
            </a:r>
            <a:endParaRPr lang="en-US" dirty="0">
              <a:cs typeface="Segoe UI"/>
            </a:endParaRPr>
          </a:p>
          <a:p>
            <a:pPr marL="290195" lvl="1" indent="-290195"/>
            <a:r>
              <a:rPr lang="en-US" dirty="0"/>
              <a:t>Redirection of local resources</a:t>
            </a:r>
            <a:endParaRPr lang="en-US" dirty="0">
              <a:cs typeface="Segoe UI"/>
            </a:endParaRPr>
          </a:p>
          <a:p>
            <a:pPr marL="290195" lvl="1" indent="-290195"/>
            <a:r>
              <a:rPr lang="en-US" dirty="0"/>
              <a:t>Multi-monitor support</a:t>
            </a:r>
            <a:endParaRPr lang="en-US" dirty="0">
              <a:cs typeface="Segoe UI"/>
            </a:endParaRPr>
          </a:p>
          <a:p>
            <a:pPr marL="290195" lvl="1" indent="-290195"/>
            <a:r>
              <a:rPr lang="en-US" dirty="0"/>
              <a:t>Windows media redirection</a:t>
            </a:r>
            <a:endParaRPr lang="en-US" dirty="0">
              <a:cs typeface="Segoe UI"/>
            </a:endParaRPr>
          </a:p>
          <a:p>
            <a:pPr marL="290195" lvl="1" indent="-290195"/>
            <a:r>
              <a:rPr lang="en-US" dirty="0"/>
              <a:t>Single sign on</a:t>
            </a:r>
            <a:endParaRPr lang="en-US" dirty="0">
              <a:cs typeface="Segoe UI"/>
            </a:endParaRPr>
          </a:p>
          <a:p>
            <a:pPr marL="290195" lvl="1" indent="-290195"/>
            <a:r>
              <a:rPr lang="en-US" dirty="0"/>
              <a:t>CPU, disk, and network Fair Share</a:t>
            </a:r>
            <a:endParaRPr lang="en-US" dirty="0">
              <a:cs typeface="Segoe UI"/>
            </a:endParaRPr>
          </a:p>
          <a:p>
            <a:pPr marL="290195" lvl="1" indent="-290195"/>
            <a:r>
              <a:rPr lang="en-US" dirty="0"/>
              <a:t>Automatic reconnect</a:t>
            </a:r>
            <a:endParaRPr lang="en-US" dirty="0">
              <a:cs typeface="Segoe UI"/>
            </a:endParaRPr>
          </a:p>
        </p:txBody>
      </p:sp>
    </p:spTree>
    <p:extLst>
      <p:ext uri="{BB962C8B-B14F-4D97-AF65-F5344CB8AC3E}">
        <p14:creationId xmlns:p14="http://schemas.microsoft.com/office/powerpoint/2010/main" val="10251225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r>
              <a:rPr lang="en-US" dirty="0"/>
              <a:t>Remote Desktop feature and RDS (1 of 3)</a:t>
            </a:r>
          </a:p>
        </p:txBody>
      </p:sp>
      <p:sp>
        <p:nvSpPr>
          <p:cNvPr id="44" name="Text Placeholder 2">
            <a:extLst>
              <a:ext uri="{FF2B5EF4-FFF2-40B4-BE49-F238E27FC236}">
                <a16:creationId xmlns:a16="http://schemas.microsoft.com/office/drawing/2014/main" id="{87B7C701-73ED-4D18-9D5B-64D33AC5865E}"/>
              </a:ext>
            </a:extLst>
          </p:cNvPr>
          <p:cNvSpPr txBox="1">
            <a:spLocks/>
          </p:cNvSpPr>
          <p:nvPr/>
        </p:nvSpPr>
        <p:spPr>
          <a:xfrm>
            <a:off x="2085278" y="1077951"/>
            <a:ext cx="3200400" cy="533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it-IT" i="0" u="none" strike="noStrike" kern="1200" cap="none" spc="0" normalizeH="0" baseline="0" noProof="0" dirty="0">
                <a:ln>
                  <a:noFill/>
                </a:ln>
                <a:solidFill>
                  <a:sysClr val="windowText" lastClr="000000"/>
                </a:solidFill>
                <a:effectLst/>
                <a:uLnTx/>
                <a:uFillTx/>
                <a:latin typeface="Segoe UI" pitchFamily="34" charset="0"/>
                <a:cs typeface="Segoe UI" pitchFamily="34" charset="0"/>
              </a:rPr>
              <a:t>Remote Desktop</a:t>
            </a:r>
            <a:endParaRPr kumimoji="0" lang="en-US" i="0" u="none" strike="noStrike" kern="1200" cap="none" spc="0" normalizeH="0" baseline="0" noProof="0" dirty="0">
              <a:ln>
                <a:noFill/>
              </a:ln>
              <a:solidFill>
                <a:sysClr val="windowText" lastClr="000000"/>
              </a:solidFill>
              <a:effectLst/>
              <a:uLnTx/>
              <a:uFillTx/>
              <a:latin typeface="Segoe UI" pitchFamily="34" charset="0"/>
              <a:cs typeface="Segoe UI" pitchFamily="34" charset="0"/>
            </a:endParaRPr>
          </a:p>
        </p:txBody>
      </p:sp>
      <p:pic>
        <p:nvPicPr>
          <p:cNvPr id="3" name="Picture 2" descr="Screenshot of the Remote Desktop Connection tool with the General tab selected.&#10;">
            <a:extLst>
              <a:ext uri="{FF2B5EF4-FFF2-40B4-BE49-F238E27FC236}">
                <a16:creationId xmlns:a16="http://schemas.microsoft.com/office/drawing/2014/main" id="{D307327E-BCDF-4AAB-BC47-B0F99260547E}"/>
              </a:ext>
            </a:extLst>
          </p:cNvPr>
          <p:cNvPicPr>
            <a:picLocks noChangeAspect="1"/>
          </p:cNvPicPr>
          <p:nvPr/>
        </p:nvPicPr>
        <p:blipFill>
          <a:blip r:embed="rId3"/>
          <a:stretch>
            <a:fillRect/>
          </a:stretch>
        </p:blipFill>
        <p:spPr>
          <a:xfrm>
            <a:off x="1816797" y="1697358"/>
            <a:ext cx="3876190" cy="4514286"/>
          </a:xfrm>
          <a:prstGeom prst="rect">
            <a:avLst/>
          </a:prstGeom>
          <a:ln w="12700">
            <a:solidFill>
              <a:schemeClr val="tx1"/>
            </a:solidFill>
          </a:ln>
        </p:spPr>
      </p:pic>
      <p:sp>
        <p:nvSpPr>
          <p:cNvPr id="87" name="Text Placeholder 2">
            <a:extLst>
              <a:ext uri="{FF2B5EF4-FFF2-40B4-BE49-F238E27FC236}">
                <a16:creationId xmlns:a16="http://schemas.microsoft.com/office/drawing/2014/main" id="{7B16AFF1-1D78-4CCD-95C5-CBF31D86C0D6}"/>
              </a:ext>
            </a:extLst>
          </p:cNvPr>
          <p:cNvSpPr txBox="1">
            <a:spLocks/>
          </p:cNvSpPr>
          <p:nvPr/>
        </p:nvSpPr>
        <p:spPr>
          <a:xfrm>
            <a:off x="8148918" y="1077951"/>
            <a:ext cx="2470760" cy="533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Font typeface="Arial" pitchFamily="34" charset="0"/>
              <a:buNone/>
            </a:pPr>
            <a:r>
              <a:rPr lang="en-US" dirty="0">
                <a:latin typeface="+mn-lt"/>
              </a:rPr>
              <a:t>RDS</a:t>
            </a:r>
          </a:p>
        </p:txBody>
      </p:sp>
      <p:pic>
        <p:nvPicPr>
          <p:cNvPr id="4" name="Picture 3" descr="Illustration of the RDS components found in the Server Manager.">
            <a:extLst>
              <a:ext uri="{FF2B5EF4-FFF2-40B4-BE49-F238E27FC236}">
                <a16:creationId xmlns:a16="http://schemas.microsoft.com/office/drawing/2014/main" id="{0C0B74AD-D1C3-4D3A-A0FF-7A037C394C59}"/>
              </a:ext>
            </a:extLst>
          </p:cNvPr>
          <p:cNvPicPr>
            <a:picLocks noChangeAspect="1"/>
          </p:cNvPicPr>
          <p:nvPr/>
        </p:nvPicPr>
        <p:blipFill>
          <a:blip r:embed="rId4"/>
          <a:stretch>
            <a:fillRect/>
          </a:stretch>
        </p:blipFill>
        <p:spPr>
          <a:xfrm>
            <a:off x="6147983" y="2249446"/>
            <a:ext cx="4676190" cy="3238095"/>
          </a:xfrm>
          <a:prstGeom prst="rect">
            <a:avLst/>
          </a:prstGeom>
          <a:ln w="12700">
            <a:solidFill>
              <a:schemeClr val="tx1"/>
            </a:solidFill>
          </a:ln>
          <a:effectLst/>
        </p:spPr>
      </p:pic>
      <p:sp>
        <p:nvSpPr>
          <p:cNvPr id="45" name="Text Placeholder 2">
            <a:extLst>
              <a:ext uri="{FF2B5EF4-FFF2-40B4-BE49-F238E27FC236}">
                <a16:creationId xmlns:a16="http://schemas.microsoft.com/office/drawing/2014/main" id="{28D98BE3-C188-416B-82D2-A6475C23F711}"/>
              </a:ext>
            </a:extLst>
          </p:cNvPr>
          <p:cNvSpPr txBox="1">
            <a:spLocks/>
          </p:cNvSpPr>
          <p:nvPr/>
        </p:nvSpPr>
        <p:spPr>
          <a:xfrm>
            <a:off x="1454727" y="6297650"/>
            <a:ext cx="9317351" cy="865149"/>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lang="it-IT" sz="2800" b="0" dirty="0">
                <a:solidFill>
                  <a:prstClr val="black"/>
                </a:solidFill>
                <a:latin typeface="Segoe UI" pitchFamily="34" charset="0"/>
                <a:cs typeface="Segoe UI" pitchFamily="34" charset="0"/>
              </a:rPr>
              <a:t>Use both features to observe</a:t>
            </a:r>
            <a:r>
              <a:rPr kumimoji="0" lang="it-IT" sz="2800" b="0" i="0" u="none" strike="noStrike" kern="1200" cap="none" spc="0" normalizeH="0" baseline="0" noProof="0" dirty="0">
                <a:ln>
                  <a:noFill/>
                </a:ln>
                <a:solidFill>
                  <a:prstClr val="black"/>
                </a:solidFill>
                <a:effectLst/>
                <a:uLnTx/>
                <a:uFillTx/>
                <a:latin typeface="Segoe UI" pitchFamily="34" charset="0"/>
                <a:cs typeface="Segoe UI" pitchFamily="34" charset="0"/>
              </a:rPr>
              <a:t> remote computer desktops</a:t>
            </a:r>
            <a:endParaRPr kumimoji="0" lang="en-US" sz="2800" b="0" i="0" u="none" strike="noStrike" kern="1200" cap="none" spc="0" normalizeH="0" baseline="0" noProof="0" dirty="0">
              <a:ln>
                <a:noFill/>
              </a:ln>
              <a:solidFill>
                <a:prstClr val="black"/>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39400381"/>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CA00267-562A-4454-92ED-40ED7A46A3E3}" vid="{B28F05CE-A210-486A-BC3D-A16A420ADD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E70D7FF47B0742ADB3A8A6248ECC5F" ma:contentTypeVersion="2" ma:contentTypeDescription="Create a new document." ma:contentTypeScope="" ma:versionID="f7292bae8f1c4131d0f832ee0b43c511">
  <xsd:schema xmlns:xsd="http://www.w3.org/2001/XMLSchema" xmlns:xs="http://www.w3.org/2001/XMLSchema" xmlns:p="http://schemas.microsoft.com/office/2006/metadata/properties" xmlns:ns3="03dd0aba-c474-489a-bdf8-e4748007374e" targetNamespace="http://schemas.microsoft.com/office/2006/metadata/properties" ma:root="true" ma:fieldsID="b662ff0c979e95167c5ad387cc5ba375" ns3:_="">
    <xsd:import namespace="03dd0aba-c474-489a-bdf8-e4748007374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d0aba-c474-489a-bdf8-e47480073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71C04-1BE1-4FF2-A145-81D1E2474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d0aba-c474-489a-bdf8-e47480073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WS-nnnT00A__M# (1)</Template>
  <TotalTime>6026</TotalTime>
  <Words>9010</Words>
  <Application>Microsoft Office PowerPoint</Application>
  <PresentationFormat>Custom</PresentationFormat>
  <Paragraphs>897</Paragraphs>
  <Slides>59</Slides>
  <Notes>59</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Consolas</vt:lpstr>
      <vt:lpstr>Courier New</vt:lpstr>
      <vt:lpstr>Segoe UI</vt:lpstr>
      <vt:lpstr>Segoe UI Semibold</vt:lpstr>
      <vt:lpstr>Verdana</vt:lpstr>
      <vt:lpstr>Wingdings</vt:lpstr>
      <vt:lpstr>1_2007-theme</vt:lpstr>
      <vt:lpstr>WS-011 Windows Server 2019 Administration</vt:lpstr>
      <vt:lpstr>Module 9: RDS in Windows Server </vt:lpstr>
      <vt:lpstr>Module overview</vt:lpstr>
      <vt:lpstr>Lesson 1: Overview of RDS </vt:lpstr>
      <vt:lpstr>Lesson 1 overview </vt:lpstr>
      <vt:lpstr>RDS overview and benefits (1 of 2)</vt:lpstr>
      <vt:lpstr>RDS overview and benefits (2 of 2)</vt:lpstr>
      <vt:lpstr>Client experience features with RDS</vt:lpstr>
      <vt:lpstr>Remote Desktop feature and RDS (1 of 3)</vt:lpstr>
      <vt:lpstr>Remote Desktop feature and RDS (2 of 3)</vt:lpstr>
      <vt:lpstr>Remote Desktop feature and RDS (3 of 3)</vt:lpstr>
      <vt:lpstr>Plan RDS deployment (1 of 8)</vt:lpstr>
      <vt:lpstr>Plan RDS deployment (2 of 8) </vt:lpstr>
      <vt:lpstr>Plan RDS deployment (3 of 8)</vt:lpstr>
      <vt:lpstr>Plan RDS deployment (4 of 8)</vt:lpstr>
      <vt:lpstr>Plan RDS deployment (5 of 8)</vt:lpstr>
      <vt:lpstr>Plan RDS deployment (6 of 8)</vt:lpstr>
      <vt:lpstr>Plan RDS deployment (7 of 8)</vt:lpstr>
      <vt:lpstr>Plan RDS deployment (8 of 8)</vt:lpstr>
      <vt:lpstr>Access RDS (1 of 2)</vt:lpstr>
      <vt:lpstr>Access RDS (2 of 2)</vt:lpstr>
      <vt:lpstr>Overview of Remote Desktop Gateway (1 of 3)</vt:lpstr>
      <vt:lpstr>Overview of Remote Desktop Gateway (2 of 3)</vt:lpstr>
      <vt:lpstr>Overview of Remote Desktop Gateway (3 of 3)</vt:lpstr>
      <vt:lpstr>RDS licensing</vt:lpstr>
      <vt:lpstr>RDS in Azure</vt:lpstr>
      <vt:lpstr>Lesson 1: Test your knowledge</vt:lpstr>
      <vt:lpstr>Lesson 2: Configuring a session-based desktop deployment</vt:lpstr>
      <vt:lpstr>Lesson 2 overview</vt:lpstr>
      <vt:lpstr>Overview of the session-based desktop deployment process</vt:lpstr>
      <vt:lpstr>Demonstration: Install RDS (1 of 2)</vt:lpstr>
      <vt:lpstr>Demonstration: Install RDS (2 of 2)</vt:lpstr>
      <vt:lpstr>What is a collection?</vt:lpstr>
      <vt:lpstr>Configure session collection settings</vt:lpstr>
      <vt:lpstr>Demonstration: Create and configure a session collection (1 of 3)</vt:lpstr>
      <vt:lpstr>Demonstration: Create and configure a session collection (2 of 3)</vt:lpstr>
      <vt:lpstr>Demonstration: Create and configure a session collection (3 of 3)</vt:lpstr>
      <vt:lpstr>High availability options for RDS</vt:lpstr>
      <vt:lpstr>Overview of RemoteApp </vt:lpstr>
      <vt:lpstr>Lesson 2: Test your knowledge</vt:lpstr>
      <vt:lpstr>Lesson 3: Overview of personal and pooled virtual desktops</vt:lpstr>
      <vt:lpstr>Lesson 3 overview</vt:lpstr>
      <vt:lpstr>Overview of virtual machine–based desktop deployments of Virtual Desktop Infrastructure </vt:lpstr>
      <vt:lpstr>Overview of pooled virtual desktops </vt:lpstr>
      <vt:lpstr>Overview of personal virtual desktops </vt:lpstr>
      <vt:lpstr>Compare VDI options </vt:lpstr>
      <vt:lpstr>High availability for personal and pooled desktops  (1 of 2)</vt:lpstr>
      <vt:lpstr>High availability for personal and pooled desktops  (2 of 2) </vt:lpstr>
      <vt:lpstr>Prepare a virtual desktop template</vt:lpstr>
      <vt:lpstr>Lesson 3: Test your knowledge</vt:lpstr>
      <vt:lpstr>Instructor-led labs: Implementing RDS in Windows Server</vt:lpstr>
      <vt:lpstr>Lab: Implementing RDS in Windows Server </vt:lpstr>
      <vt:lpstr>Lab scenario</vt:lpstr>
      <vt:lpstr>Module-review questions (1 of 2)</vt:lpstr>
      <vt:lpstr>Module-review questions (2 of 2)</vt:lpstr>
      <vt:lpstr>Module-review answers (1 of 2)</vt:lpstr>
      <vt:lpstr>Module-review answers (2 of 2)</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Lakshmy Nair</dc:creator>
  <cp:lastModifiedBy>Lakshmy Nair</cp:lastModifiedBy>
  <cp:revision>351</cp:revision>
  <dcterms:created xsi:type="dcterms:W3CDTF">2020-05-24T21:56:05Z</dcterms:created>
  <dcterms:modified xsi:type="dcterms:W3CDTF">2020-08-24T15:16:45Z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0x010100D7E70D7FF47B0742ADB3A8A6248ECC5F</vt:lpwstr>
  </property>
</Properties>
</file>