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51"/>
  </p:notesMasterIdLst>
  <p:handoutMasterIdLst>
    <p:handoutMasterId r:id="rId52"/>
  </p:handoutMasterIdLst>
  <p:sldIdLst>
    <p:sldId id="1706" r:id="rId5"/>
    <p:sldId id="1707" r:id="rId6"/>
    <p:sldId id="1708" r:id="rId7"/>
    <p:sldId id="1709" r:id="rId8"/>
    <p:sldId id="1710" r:id="rId9"/>
    <p:sldId id="1711" r:id="rId10"/>
    <p:sldId id="1712" r:id="rId11"/>
    <p:sldId id="1713" r:id="rId12"/>
    <p:sldId id="1714" r:id="rId13"/>
    <p:sldId id="1715" r:id="rId14"/>
    <p:sldId id="1716" r:id="rId15"/>
    <p:sldId id="1717" r:id="rId16"/>
    <p:sldId id="1718" r:id="rId17"/>
    <p:sldId id="1719" r:id="rId18"/>
    <p:sldId id="1720" r:id="rId19"/>
    <p:sldId id="1721" r:id="rId20"/>
    <p:sldId id="1722" r:id="rId21"/>
    <p:sldId id="1723" r:id="rId22"/>
    <p:sldId id="1724" r:id="rId23"/>
    <p:sldId id="1725" r:id="rId24"/>
    <p:sldId id="1727" r:id="rId25"/>
    <p:sldId id="1728" r:id="rId26"/>
    <p:sldId id="1729" r:id="rId27"/>
    <p:sldId id="1731" r:id="rId28"/>
    <p:sldId id="1732" r:id="rId29"/>
    <p:sldId id="1734" r:id="rId30"/>
    <p:sldId id="1735" r:id="rId31"/>
    <p:sldId id="1736" r:id="rId32"/>
    <p:sldId id="1737" r:id="rId33"/>
    <p:sldId id="1738" r:id="rId34"/>
    <p:sldId id="1739" r:id="rId35"/>
    <p:sldId id="1740" r:id="rId36"/>
    <p:sldId id="1741" r:id="rId37"/>
    <p:sldId id="1742" r:id="rId38"/>
    <p:sldId id="1744" r:id="rId39"/>
    <p:sldId id="1745" r:id="rId40"/>
    <p:sldId id="1747" r:id="rId41"/>
    <p:sldId id="1748" r:id="rId42"/>
    <p:sldId id="1749" r:id="rId43"/>
    <p:sldId id="1750" r:id="rId44"/>
    <p:sldId id="1751" r:id="rId45"/>
    <p:sldId id="1752" r:id="rId46"/>
    <p:sldId id="1756" r:id="rId47"/>
    <p:sldId id="1753" r:id="rId48"/>
    <p:sldId id="1754" r:id="rId49"/>
    <p:sldId id="1755"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3" name="Mary Feil-Jacobs" initials="MF" lastIdx="22" clrIdx="3"/>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92" autoAdjust="0"/>
  </p:normalViewPr>
  <p:slideViewPr>
    <p:cSldViewPr snapToGrid="0">
      <p:cViewPr varScale="1">
        <p:scale>
          <a:sx n="67" d="100"/>
          <a:sy n="67" d="100"/>
        </p:scale>
        <p:origin x="1171" y="62"/>
      </p:cViewPr>
      <p:guideLst/>
    </p:cSldViewPr>
  </p:slideViewPr>
  <p:outlineViewPr>
    <p:cViewPr>
      <p:scale>
        <a:sx n="33" d="100"/>
        <a:sy n="33" d="100"/>
      </p:scale>
      <p:origin x="0" y="-10872"/>
    </p:cViewPr>
  </p:outlineViewPr>
  <p:notesTextViewPr>
    <p:cViewPr>
      <p:scale>
        <a:sx n="100" d="100"/>
        <a:sy n="100" d="100"/>
      </p:scale>
      <p:origin x="0" y="0"/>
    </p:cViewPr>
  </p:notesTextViewPr>
  <p:sorterViewPr>
    <p:cViewPr>
      <p:scale>
        <a:sx n="75" d="100"/>
        <a:sy n="75" d="100"/>
      </p:scale>
      <p:origin x="0" y="-3250"/>
    </p:cViewPr>
  </p:sorterViewPr>
  <p:notesViewPr>
    <p:cSldViewPr snapToGrid="0" showGuides="1">
      <p:cViewPr varScale="1">
        <p:scale>
          <a:sx n="67" d="100"/>
          <a:sy n="67" d="100"/>
        </p:scale>
        <p:origin x="3043"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kshmy Nair" userId="c83a8069-bc60-41ec-af2e-1d31b05c22ed" providerId="ADAL" clId="{0C6E5A2B-8395-4BDE-ADBD-4D99221659C7}"/>
    <pc:docChg chg="custSel modSld modNotesMaster">
      <pc:chgData name="Lakshmy Nair" userId="c83a8069-bc60-41ec-af2e-1d31b05c22ed" providerId="ADAL" clId="{0C6E5A2B-8395-4BDE-ADBD-4D99221659C7}" dt="2020-05-27T14:44:18.848" v="143" actId="20577"/>
      <pc:docMkLst>
        <pc:docMk/>
      </pc:docMkLst>
      <pc:sldChg chg="modNotes">
        <pc:chgData name="Lakshmy Nair" userId="c83a8069-bc60-41ec-af2e-1d31b05c22ed" providerId="ADAL" clId="{0C6E5A2B-8395-4BDE-ADBD-4D99221659C7}" dt="2020-05-24T22:31:55.924" v="127"/>
        <pc:sldMkLst>
          <pc:docMk/>
          <pc:sldMk cId="327132192" sldId="1599"/>
        </pc:sldMkLst>
      </pc:sldChg>
      <pc:sldChg chg="modNotes">
        <pc:chgData name="Lakshmy Nair" userId="c83a8069-bc60-41ec-af2e-1d31b05c22ed" providerId="ADAL" clId="{0C6E5A2B-8395-4BDE-ADBD-4D99221659C7}" dt="2020-05-24T22:27:34.794" v="57"/>
        <pc:sldMkLst>
          <pc:docMk/>
          <pc:sldMk cId="24592869" sldId="1625"/>
        </pc:sldMkLst>
      </pc:sldChg>
      <pc:sldChg chg="modNotes">
        <pc:chgData name="Lakshmy Nair" userId="c83a8069-bc60-41ec-af2e-1d31b05c22ed" providerId="ADAL" clId="{0C6E5A2B-8395-4BDE-ADBD-4D99221659C7}" dt="2020-05-24T22:29:51.906" v="87"/>
        <pc:sldMkLst>
          <pc:docMk/>
          <pc:sldMk cId="1315088672" sldId="1629"/>
        </pc:sldMkLst>
      </pc:sldChg>
      <pc:sldChg chg="modNotes">
        <pc:chgData name="Lakshmy Nair" userId="c83a8069-bc60-41ec-af2e-1d31b05c22ed" providerId="ADAL" clId="{0C6E5A2B-8395-4BDE-ADBD-4D99221659C7}" dt="2020-05-24T22:31:51.290" v="125"/>
        <pc:sldMkLst>
          <pc:docMk/>
          <pc:sldMk cId="2218599104" sldId="1682"/>
        </pc:sldMkLst>
      </pc:sldChg>
      <pc:sldChg chg="modNotes">
        <pc:chgData name="Lakshmy Nair" userId="c83a8069-bc60-41ec-af2e-1d31b05c22ed" providerId="ADAL" clId="{0C6E5A2B-8395-4BDE-ADBD-4D99221659C7}" dt="2020-05-24T22:25:47.099" v="26" actId="20577"/>
        <pc:sldMkLst>
          <pc:docMk/>
          <pc:sldMk cId="2032536330" sldId="1695"/>
        </pc:sldMkLst>
      </pc:sldChg>
      <pc:sldChg chg="modNotes">
        <pc:chgData name="Lakshmy Nair" userId="c83a8069-bc60-41ec-af2e-1d31b05c22ed" providerId="ADAL" clId="{0C6E5A2B-8395-4BDE-ADBD-4D99221659C7}" dt="2020-05-24T22:31:05.967" v="113"/>
        <pc:sldMkLst>
          <pc:docMk/>
          <pc:sldMk cId="3394103013" sldId="1697"/>
        </pc:sldMkLst>
      </pc:sldChg>
      <pc:sldChg chg="modNotes">
        <pc:chgData name="Lakshmy Nair" userId="c83a8069-bc60-41ec-af2e-1d31b05c22ed" providerId="ADAL" clId="{0C6E5A2B-8395-4BDE-ADBD-4D99221659C7}" dt="2020-05-24T22:31:17.255" v="115"/>
        <pc:sldMkLst>
          <pc:docMk/>
          <pc:sldMk cId="1437545107" sldId="1699"/>
        </pc:sldMkLst>
      </pc:sldChg>
      <pc:sldChg chg="modNotes">
        <pc:chgData name="Lakshmy Nair" userId="c83a8069-bc60-41ec-af2e-1d31b05c22ed" providerId="ADAL" clId="{0C6E5A2B-8395-4BDE-ADBD-4D99221659C7}" dt="2020-05-24T22:31:22.985" v="117"/>
        <pc:sldMkLst>
          <pc:docMk/>
          <pc:sldMk cId="970151493" sldId="1701"/>
        </pc:sldMkLst>
      </pc:sldChg>
      <pc:sldChg chg="modNotes">
        <pc:chgData name="Lakshmy Nair" userId="c83a8069-bc60-41ec-af2e-1d31b05c22ed" providerId="ADAL" clId="{0C6E5A2B-8395-4BDE-ADBD-4D99221659C7}" dt="2020-05-24T22:26:18.942" v="53" actId="20577"/>
        <pc:sldMkLst>
          <pc:docMk/>
          <pc:sldMk cId="3669462443" sldId="1705"/>
        </pc:sldMkLst>
      </pc:sldChg>
      <pc:sldChg chg="modNotes">
        <pc:chgData name="Lakshmy Nair" userId="c83a8069-bc60-41ec-af2e-1d31b05c22ed" providerId="ADAL" clId="{0C6E5A2B-8395-4BDE-ADBD-4D99221659C7}" dt="2020-05-24T22:31:28.507" v="119"/>
        <pc:sldMkLst>
          <pc:docMk/>
          <pc:sldMk cId="2320397744" sldId="1709"/>
        </pc:sldMkLst>
      </pc:sldChg>
      <pc:sldChg chg="modNotes">
        <pc:chgData name="Lakshmy Nair" userId="c83a8069-bc60-41ec-af2e-1d31b05c22ed" providerId="ADAL" clId="{0C6E5A2B-8395-4BDE-ADBD-4D99221659C7}" dt="2020-05-24T22:28:38.219" v="65"/>
        <pc:sldMkLst>
          <pc:docMk/>
          <pc:sldMk cId="2082033233" sldId="1746"/>
        </pc:sldMkLst>
      </pc:sldChg>
      <pc:sldChg chg="modNotes">
        <pc:chgData name="Lakshmy Nair" userId="c83a8069-bc60-41ec-af2e-1d31b05c22ed" providerId="ADAL" clId="{0C6E5A2B-8395-4BDE-ADBD-4D99221659C7}" dt="2020-05-24T22:28:51.796" v="69"/>
        <pc:sldMkLst>
          <pc:docMk/>
          <pc:sldMk cId="618117427" sldId="1748"/>
        </pc:sldMkLst>
      </pc:sldChg>
      <pc:sldChg chg="modNotes">
        <pc:chgData name="Lakshmy Nair" userId="c83a8069-bc60-41ec-af2e-1d31b05c22ed" providerId="ADAL" clId="{0C6E5A2B-8395-4BDE-ADBD-4D99221659C7}" dt="2020-05-24T22:29:27.194" v="79"/>
        <pc:sldMkLst>
          <pc:docMk/>
          <pc:sldMk cId="591732618" sldId="1751"/>
        </pc:sldMkLst>
      </pc:sldChg>
      <pc:sldChg chg="modNotes">
        <pc:chgData name="Lakshmy Nair" userId="c83a8069-bc60-41ec-af2e-1d31b05c22ed" providerId="ADAL" clId="{0C6E5A2B-8395-4BDE-ADBD-4D99221659C7}" dt="2020-05-24T22:29:33.750" v="81"/>
        <pc:sldMkLst>
          <pc:docMk/>
          <pc:sldMk cId="4152332604" sldId="1752"/>
        </pc:sldMkLst>
      </pc:sldChg>
      <pc:sldChg chg="modNotes">
        <pc:chgData name="Lakshmy Nair" userId="c83a8069-bc60-41ec-af2e-1d31b05c22ed" providerId="ADAL" clId="{0C6E5A2B-8395-4BDE-ADBD-4D99221659C7}" dt="2020-05-24T22:28:58.285" v="71"/>
        <pc:sldMkLst>
          <pc:docMk/>
          <pc:sldMk cId="944874522" sldId="1754"/>
        </pc:sldMkLst>
      </pc:sldChg>
      <pc:sldChg chg="modNotes">
        <pc:chgData name="Lakshmy Nair" userId="c83a8069-bc60-41ec-af2e-1d31b05c22ed" providerId="ADAL" clId="{0C6E5A2B-8395-4BDE-ADBD-4D99221659C7}" dt="2020-05-24T22:29:13.820" v="75"/>
        <pc:sldMkLst>
          <pc:docMk/>
          <pc:sldMk cId="2411352439" sldId="1757"/>
        </pc:sldMkLst>
      </pc:sldChg>
      <pc:sldChg chg="modNotes">
        <pc:chgData name="Lakshmy Nair" userId="c83a8069-bc60-41ec-af2e-1d31b05c22ed" providerId="ADAL" clId="{0C6E5A2B-8395-4BDE-ADBD-4D99221659C7}" dt="2020-05-24T22:28:31.531" v="63"/>
        <pc:sldMkLst>
          <pc:docMk/>
          <pc:sldMk cId="3720938331" sldId="1762"/>
        </pc:sldMkLst>
      </pc:sldChg>
      <pc:sldChg chg="modNotes">
        <pc:chgData name="Lakshmy Nair" userId="c83a8069-bc60-41ec-af2e-1d31b05c22ed" providerId="ADAL" clId="{0C6E5A2B-8395-4BDE-ADBD-4D99221659C7}" dt="2020-05-24T22:30:43.332" v="105"/>
        <pc:sldMkLst>
          <pc:docMk/>
          <pc:sldMk cId="4100679540" sldId="1766"/>
        </pc:sldMkLst>
      </pc:sldChg>
      <pc:sldChg chg="modSp mod modNotes">
        <pc:chgData name="Lakshmy Nair" userId="c83a8069-bc60-41ec-af2e-1d31b05c22ed" providerId="ADAL" clId="{0C6E5A2B-8395-4BDE-ADBD-4D99221659C7}" dt="2020-05-27T14:44:18.848" v="143" actId="20577"/>
        <pc:sldMkLst>
          <pc:docMk/>
          <pc:sldMk cId="716204862" sldId="1767"/>
        </pc:sldMkLst>
        <pc:spChg chg="mod">
          <ac:chgData name="Lakshmy Nair" userId="c83a8069-bc60-41ec-af2e-1d31b05c22ed" providerId="ADAL" clId="{0C6E5A2B-8395-4BDE-ADBD-4D99221659C7}" dt="2020-05-27T14:44:18.848" v="143" actId="20577"/>
          <ac:spMkLst>
            <pc:docMk/>
            <pc:sldMk cId="716204862" sldId="1767"/>
            <ac:spMk id="4" creationId="{7F7C6650-D22D-43DD-ADE4-5552F25E133D}"/>
          </ac:spMkLst>
        </pc:spChg>
      </pc:sldChg>
      <pc:sldChg chg="modNotes">
        <pc:chgData name="Lakshmy Nair" userId="c83a8069-bc60-41ec-af2e-1d31b05c22ed" providerId="ADAL" clId="{0C6E5A2B-8395-4BDE-ADBD-4D99221659C7}" dt="2020-05-24T22:30:34.528" v="101"/>
        <pc:sldMkLst>
          <pc:docMk/>
          <pc:sldMk cId="3002440534" sldId="1769"/>
        </pc:sldMkLst>
      </pc:sldChg>
      <pc:sldChg chg="modNotes">
        <pc:chgData name="Lakshmy Nair" userId="c83a8069-bc60-41ec-af2e-1d31b05c22ed" providerId="ADAL" clId="{0C6E5A2B-8395-4BDE-ADBD-4D99221659C7}" dt="2020-05-24T22:30:02.675" v="91"/>
        <pc:sldMkLst>
          <pc:docMk/>
          <pc:sldMk cId="270453957" sldId="1772"/>
        </pc:sldMkLst>
      </pc:sldChg>
      <pc:sldChg chg="modNotes">
        <pc:chgData name="Lakshmy Nair" userId="c83a8069-bc60-41ec-af2e-1d31b05c22ed" providerId="ADAL" clId="{0C6E5A2B-8395-4BDE-ADBD-4D99221659C7}" dt="2020-05-24T22:30:07.987" v="93"/>
        <pc:sldMkLst>
          <pc:docMk/>
          <pc:sldMk cId="790031561" sldId="1773"/>
        </pc:sldMkLst>
      </pc:sldChg>
      <pc:sldChg chg="modNotes">
        <pc:chgData name="Lakshmy Nair" userId="c83a8069-bc60-41ec-af2e-1d31b05c22ed" providerId="ADAL" clId="{0C6E5A2B-8395-4BDE-ADBD-4D99221659C7}" dt="2020-05-24T22:30:13.536" v="95"/>
        <pc:sldMkLst>
          <pc:docMk/>
          <pc:sldMk cId="1604800807" sldId="1774"/>
        </pc:sldMkLst>
      </pc:sldChg>
      <pc:sldChg chg="modNotes">
        <pc:chgData name="Lakshmy Nair" userId="c83a8069-bc60-41ec-af2e-1d31b05c22ed" providerId="ADAL" clId="{0C6E5A2B-8395-4BDE-ADBD-4D99221659C7}" dt="2020-05-24T22:30:27.558" v="99"/>
        <pc:sldMkLst>
          <pc:docMk/>
          <pc:sldMk cId="2440790984" sldId="1775"/>
        </pc:sldMkLst>
      </pc:sldChg>
      <pc:sldChg chg="modNotes">
        <pc:chgData name="Lakshmy Nair" userId="c83a8069-bc60-41ec-af2e-1d31b05c22ed" providerId="ADAL" clId="{0C6E5A2B-8395-4BDE-ADBD-4D99221659C7}" dt="2020-05-24T22:27:53.375" v="59"/>
        <pc:sldMkLst>
          <pc:docMk/>
          <pc:sldMk cId="898281847" sldId="1777"/>
        </pc:sldMkLst>
      </pc:sldChg>
      <pc:sldChg chg="modNotes">
        <pc:chgData name="Lakshmy Nair" userId="c83a8069-bc60-41ec-af2e-1d31b05c22ed" providerId="ADAL" clId="{0C6E5A2B-8395-4BDE-ADBD-4D99221659C7}" dt="2020-05-24T22:28:13.685" v="61"/>
        <pc:sldMkLst>
          <pc:docMk/>
          <pc:sldMk cId="3182289234" sldId="1778"/>
        </pc:sldMkLst>
      </pc:sldChg>
      <pc:sldChg chg="modNotes">
        <pc:chgData name="Lakshmy Nair" userId="c83a8069-bc60-41ec-af2e-1d31b05c22ed" providerId="ADAL" clId="{0C6E5A2B-8395-4BDE-ADBD-4D99221659C7}" dt="2020-05-24T22:29:20.715" v="77"/>
        <pc:sldMkLst>
          <pc:docMk/>
          <pc:sldMk cId="1494812258" sldId="1780"/>
        </pc:sldMkLst>
      </pc:sldChg>
      <pc:sldChg chg="modNotes">
        <pc:chgData name="Lakshmy Nair" userId="c83a8069-bc60-41ec-af2e-1d31b05c22ed" providerId="ADAL" clId="{0C6E5A2B-8395-4BDE-ADBD-4D99221659C7}" dt="2020-05-24T22:29:39.803" v="83"/>
        <pc:sldMkLst>
          <pc:docMk/>
          <pc:sldMk cId="1032887896" sldId="1781"/>
        </pc:sldMkLst>
      </pc:sldChg>
      <pc:sldChg chg="modNotes">
        <pc:chgData name="Lakshmy Nair" userId="c83a8069-bc60-41ec-af2e-1d31b05c22ed" providerId="ADAL" clId="{0C6E5A2B-8395-4BDE-ADBD-4D99221659C7}" dt="2020-05-24T22:29:57.139" v="89"/>
        <pc:sldMkLst>
          <pc:docMk/>
          <pc:sldMk cId="1692620284" sldId="1782"/>
        </pc:sldMkLst>
      </pc:sldChg>
      <pc:sldChg chg="modNotes">
        <pc:chgData name="Lakshmy Nair" userId="c83a8069-bc60-41ec-af2e-1d31b05c22ed" providerId="ADAL" clId="{0C6E5A2B-8395-4BDE-ADBD-4D99221659C7}" dt="2020-05-24T22:30:20.484" v="97"/>
        <pc:sldMkLst>
          <pc:docMk/>
          <pc:sldMk cId="3241890911" sldId="1783"/>
        </pc:sldMkLst>
      </pc:sldChg>
      <pc:sldChg chg="modNotes">
        <pc:chgData name="Lakshmy Nair" userId="c83a8069-bc60-41ec-af2e-1d31b05c22ed" providerId="ADAL" clId="{0C6E5A2B-8395-4BDE-ADBD-4D99221659C7}" dt="2020-05-24T22:28:45.655" v="67"/>
        <pc:sldMkLst>
          <pc:docMk/>
          <pc:sldMk cId="2152712705" sldId="1784"/>
        </pc:sldMkLst>
      </pc:sldChg>
      <pc:sldChg chg="modNotes">
        <pc:chgData name="Lakshmy Nair" userId="c83a8069-bc60-41ec-af2e-1d31b05c22ed" providerId="ADAL" clId="{0C6E5A2B-8395-4BDE-ADBD-4D99221659C7}" dt="2020-05-24T22:29:06.509" v="73"/>
        <pc:sldMkLst>
          <pc:docMk/>
          <pc:sldMk cId="3907053667" sldId="1785"/>
        </pc:sldMkLst>
      </pc:sldChg>
      <pc:sldChg chg="modNotes">
        <pc:chgData name="Lakshmy Nair" userId="c83a8069-bc60-41ec-af2e-1d31b05c22ed" providerId="ADAL" clId="{0C6E5A2B-8395-4BDE-ADBD-4D99221659C7}" dt="2020-05-24T22:30:53.589" v="109" actId="1035"/>
        <pc:sldMkLst>
          <pc:docMk/>
          <pc:sldMk cId="3009607246" sldId="17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GB" dirty="0">
                <a:latin typeface="Segoe UI" pitchFamily="34" charset="0"/>
              </a:rPr>
              <a:t>WS-011 Windows Server 2019 Administration</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Segoe UI" pitchFamily="34" charset="0"/>
              </a:rPr>
              <a:t>Module # and name</a:t>
            </a: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0" name="Footer Placeholder 9"/>
          <p:cNvSpPr>
            <a:spLocks noGrp="1"/>
          </p:cNvSpPr>
          <p:nvPr>
            <p:ph type="ftr" sz="quarter" idx="4"/>
          </p:nvPr>
        </p:nvSpPr>
        <p:spPr>
          <a:xfrm>
            <a:off x="109220" y="8846820"/>
            <a:ext cx="5811520" cy="195944"/>
          </a:xfrm>
          <a:prstGeom prst="rect">
            <a:avLst/>
          </a:prstGeom>
        </p:spPr>
        <p:txBody>
          <a:bodyPr vert="horz" lIns="91440" tIns="45720" rIns="91440" bIns="45720" rtlCol="0" anchor="b"/>
          <a:lstStyle>
            <a:lvl1pPr marL="571500" marR="0" indent="0" algn="l" defTabSz="932742" rtl="0" eaLnBrk="1" fontAlgn="auto" latinLnBrk="0" hangingPunct="1">
              <a:lnSpc>
                <a:spcPct val="100000"/>
              </a:lnSpc>
              <a:spcBef>
                <a:spcPts val="0"/>
              </a:spcBef>
              <a:spcAft>
                <a:spcPts val="0"/>
              </a:spcAft>
              <a:buClrTx/>
              <a:buSzTx/>
              <a:buFontTx/>
              <a:buNone/>
              <a:tabLst/>
              <a:defRPr sz="1200"/>
            </a:lvl1p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GB" dirty="0"/>
              <a:t>Module 11: Server and performance monitoring in Windows Server</a:t>
            </a:r>
            <a:endParaRPr lang="en-US" dirty="0"/>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GB" dirty="0"/>
              <a:t>WS-011 Windows Server 2019 Administration</a:t>
            </a:r>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a:t>WS-011 Windows Server 2019 Administration</a:t>
            </a:r>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2" name="Date Placeholder 11"/>
          <p:cNvSpPr>
            <a:spLocks noGrp="1"/>
          </p:cNvSpPr>
          <p:nvPr>
            <p:ph type="dt" idx="14"/>
          </p:nvPr>
        </p:nvSpPr>
        <p:spPr/>
        <p:txBody>
          <a:bodyPr/>
          <a:lstStyle/>
          <a:p>
            <a:r>
              <a:rPr lang="en-GB" dirty="0"/>
              <a:t>Module 11: Server and performance monitoring in Windows Server</a:t>
            </a:r>
            <a:endParaRPr lang="en-US" dirty="0"/>
          </a:p>
        </p:txBody>
      </p:sp>
    </p:spTree>
    <p:extLst>
      <p:ext uri="{BB962C8B-B14F-4D97-AF65-F5344CB8AC3E}">
        <p14:creationId xmlns:p14="http://schemas.microsoft.com/office/powerpoint/2010/main" val="405592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Explain how </a:t>
            </a:r>
            <a:r>
              <a:rPr lang="en-GB" sz="1000" b="1" i="0" kern="1200" baseline="0" dirty="0">
                <a:solidFill>
                  <a:schemeClr val="tx1"/>
                </a:solidFill>
                <a:effectLst/>
                <a:latin typeface="Segoe UI" panose="020B0502040204020203" pitchFamily="34" charset="0"/>
                <a:ea typeface="+mn-ea"/>
                <a:cs typeface="+mn-cs"/>
              </a:rPr>
              <a:t>Reliability Monitor</a:t>
            </a:r>
            <a:r>
              <a:rPr lang="en-GB" sz="1000" b="0" i="0" kern="1200" baseline="0" dirty="0">
                <a:solidFill>
                  <a:schemeClr val="tx1"/>
                </a:solidFill>
                <a:effectLst/>
                <a:latin typeface="Segoe UI" panose="020B0502040204020203" pitchFamily="34" charset="0"/>
                <a:ea typeface="+mn-ea"/>
                <a:cs typeface="+mn-cs"/>
              </a:rPr>
              <a:t> works and demonstrate using it to explain the information that it makes available. Use the following information:</a:t>
            </a:r>
          </a:p>
          <a:p>
            <a:pPr marL="171450"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Monitors hardware and software issues</a:t>
            </a:r>
          </a:p>
          <a:p>
            <a:pPr marL="171450"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Provides a stability index number from 1 to 10:</a:t>
            </a:r>
          </a:p>
          <a:p>
            <a:pPr marL="388712" lvl="1"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1 represents the lowest stability</a:t>
            </a:r>
          </a:p>
          <a:p>
            <a:pPr marL="388712" lvl="1"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10 represents the highest stability</a:t>
            </a:r>
          </a:p>
          <a:p>
            <a:endParaRPr lang="en-GB" sz="1000" b="1"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Reliability Monitor</a:t>
            </a:r>
            <a:r>
              <a:rPr lang="en-GB" sz="1000" b="0" i="0" kern="1200" baseline="0" dirty="0">
                <a:solidFill>
                  <a:schemeClr val="tx1"/>
                </a:solidFill>
                <a:effectLst/>
                <a:latin typeface="Segoe UI" panose="020B0502040204020203" pitchFamily="34" charset="0"/>
                <a:ea typeface="+mn-ea"/>
                <a:cs typeface="+mn-cs"/>
              </a:rPr>
              <a:t> window components include:</a:t>
            </a:r>
          </a:p>
          <a:p>
            <a:pPr marL="171450"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Historical reports on the stability index</a:t>
            </a:r>
          </a:p>
          <a:p>
            <a:pPr marL="171450"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Reliability details</a:t>
            </a:r>
          </a:p>
          <a:p>
            <a:pPr marL="171450"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Action to perform, such as saving historical data, starting the </a:t>
            </a:r>
            <a:r>
              <a:rPr lang="en-GB" sz="1000" b="1" i="0" kern="1200" baseline="0" dirty="0">
                <a:solidFill>
                  <a:schemeClr val="tx1"/>
                </a:solidFill>
                <a:effectLst/>
                <a:latin typeface="Segoe UI" panose="020B0502040204020203" pitchFamily="34" charset="0"/>
                <a:ea typeface="+mn-ea"/>
                <a:cs typeface="+mn-cs"/>
              </a:rPr>
              <a:t>Problem Reports</a:t>
            </a:r>
            <a:r>
              <a:rPr lang="en-GB" sz="1000" b="0" i="0" kern="1200" baseline="0" dirty="0">
                <a:solidFill>
                  <a:schemeClr val="tx1"/>
                </a:solidFill>
                <a:effectLst/>
                <a:latin typeface="Segoe UI" panose="020B0502040204020203" pitchFamily="34" charset="0"/>
                <a:ea typeface="+mn-ea"/>
                <a:cs typeface="+mn-cs"/>
              </a:rPr>
              <a:t> console, and checking online for a solution to a specific problem.</a:t>
            </a:r>
          </a:p>
          <a:p>
            <a:endParaRPr lang="en-GB"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10</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187166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Most students should be familiar with the basics of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 Consider demonstrating the </a:t>
            </a:r>
            <a:r>
              <a:rPr lang="en-GB" sz="1000" b="1" i="0" kern="1200" baseline="0" dirty="0">
                <a:solidFill>
                  <a:schemeClr val="tx1"/>
                </a:solidFill>
                <a:effectLst/>
                <a:latin typeface="Segoe UI" panose="020B0502040204020203" pitchFamily="34" charset="0"/>
                <a:ea typeface="+mn-ea"/>
                <a:cs typeface="+mn-cs"/>
              </a:rPr>
              <a:t>Applications and Services Logs</a:t>
            </a:r>
            <a:r>
              <a:rPr lang="en-GB" sz="1000" b="0" i="0" kern="1200" baseline="0" dirty="0">
                <a:solidFill>
                  <a:schemeClr val="tx1"/>
                </a:solidFill>
                <a:effectLst/>
                <a:latin typeface="Segoe UI" panose="020B0502040204020203" pitchFamily="34" charset="0"/>
                <a:ea typeface="+mn-ea"/>
                <a:cs typeface="+mn-cs"/>
              </a:rPr>
              <a:t> node.</a:t>
            </a:r>
          </a:p>
          <a:p>
            <a:endParaRPr lang="en-GB"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11</a:t>
            </a:fld>
            <a:endParaRPr lang="en-US" dirty="0"/>
          </a:p>
        </p:txBody>
      </p:sp>
      <p:sp>
        <p:nvSpPr>
          <p:cNvPr id="6" name="Date Placeholder 5"/>
          <p:cNvSpPr>
            <a:spLocks noGrp="1"/>
          </p:cNvSpPr>
          <p:nvPr>
            <p:ph type="dt" idx="11"/>
          </p:nvPr>
        </p:nvSpPr>
        <p:spPr/>
        <p:txBody>
          <a:bodyPr/>
          <a:lstStyle/>
          <a:p>
            <a:r>
              <a:rPr lang="en-GB" dirty="0"/>
              <a:t>Module 11: Server and performance monitoring in Windows Server</a:t>
            </a:r>
            <a:endParaRPr lang="en-US" dirty="0"/>
          </a:p>
        </p:txBody>
      </p:sp>
      <p:sp>
        <p:nvSpPr>
          <p:cNvPr id="7" name="Footer Placeholder 6"/>
          <p:cNvSpPr>
            <a:spLocks noGrp="1"/>
          </p:cNvSpPr>
          <p:nvPr>
            <p:ph type="ftr" sz="quarter" idx="12"/>
          </p:nvPr>
        </p:nvSpPr>
        <p:spPr/>
        <p:txBody>
          <a:bodyPr/>
          <a:lstStyle/>
          <a:p>
            <a:r>
              <a:rPr lang="en-US" noProof="0" dirty="0"/>
              <a:t>© Microsoft Corporation</a:t>
            </a:r>
            <a:endParaRPr lang="en-US" dirty="0"/>
          </a:p>
        </p:txBody>
      </p:sp>
      <p:sp>
        <p:nvSpPr>
          <p:cNvPr id="8" name="Header Placeholder 7"/>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102864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Explain to students the scenarios in which they can use </a:t>
            </a:r>
            <a:r>
              <a:rPr lang="en-GB" sz="1000" b="1" i="0" kern="1200" baseline="0" dirty="0">
                <a:solidFill>
                  <a:schemeClr val="tx1"/>
                </a:solidFill>
                <a:effectLst/>
                <a:latin typeface="Segoe UI" panose="020B0502040204020203" pitchFamily="34" charset="0"/>
                <a:ea typeface="+mn-ea"/>
                <a:cs typeface="+mn-cs"/>
              </a:rPr>
              <a:t>Server Manager</a:t>
            </a:r>
            <a:r>
              <a:rPr lang="en-GB" sz="1000" b="0" i="0" kern="1200" baseline="0" dirty="0">
                <a:solidFill>
                  <a:schemeClr val="tx1"/>
                </a:solidFill>
                <a:effectLst/>
                <a:latin typeface="Segoe UI" panose="020B0502040204020203" pitchFamily="34" charset="0"/>
                <a:ea typeface="+mn-ea"/>
                <a:cs typeface="+mn-cs"/>
              </a:rPr>
              <a:t> to monitor servers that are running the Windows operating system. Additionally, introduce the </a:t>
            </a:r>
            <a:r>
              <a:rPr lang="en-GB" sz="1000" b="1" i="0" kern="1200" baseline="0" dirty="0">
                <a:solidFill>
                  <a:schemeClr val="tx1"/>
                </a:solidFill>
                <a:effectLst/>
                <a:latin typeface="Segoe UI" panose="020B0502040204020203" pitchFamily="34" charset="0"/>
                <a:ea typeface="+mn-ea"/>
                <a:cs typeface="+mn-cs"/>
              </a:rPr>
              <a:t>Server Manager</a:t>
            </a:r>
            <a:r>
              <a:rPr lang="en-GB" sz="1000" b="0" i="0" kern="1200" baseline="0" dirty="0">
                <a:solidFill>
                  <a:schemeClr val="tx1"/>
                </a:solidFill>
                <a:effectLst/>
                <a:latin typeface="Segoe UI" panose="020B0502040204020203" pitchFamily="34" charset="0"/>
                <a:ea typeface="+mn-ea"/>
                <a:cs typeface="+mn-cs"/>
              </a:rPr>
              <a:t> console to students and demonstrate several ways to monitor information from the console. </a:t>
            </a:r>
          </a:p>
        </p:txBody>
      </p:sp>
      <p:sp>
        <p:nvSpPr>
          <p:cNvPr id="4" name="Slide Number Placeholder 3"/>
          <p:cNvSpPr>
            <a:spLocks noGrp="1"/>
          </p:cNvSpPr>
          <p:nvPr>
            <p:ph type="sldNum" sz="quarter" idx="10"/>
          </p:nvPr>
        </p:nvSpPr>
        <p:spPr/>
        <p:txBody>
          <a:bodyPr/>
          <a:lstStyle/>
          <a:p>
            <a:fld id="{68B554F4-CAF1-419B-A28B-733301D939E6}" type="slidenum">
              <a:rPr lang="en-US" smtClean="0"/>
              <a:pPr/>
              <a:t>12</a:t>
            </a:fld>
            <a:endParaRPr lang="en-US" dirty="0"/>
          </a:p>
        </p:txBody>
      </p:sp>
      <p:sp>
        <p:nvSpPr>
          <p:cNvPr id="7" name="Date Placeholder 6"/>
          <p:cNvSpPr>
            <a:spLocks noGrp="1"/>
          </p:cNvSpPr>
          <p:nvPr>
            <p:ph type="dt" idx="11"/>
          </p:nvPr>
        </p:nvSpPr>
        <p:spPr/>
        <p:txBody>
          <a:bodyPr/>
          <a:lstStyle/>
          <a:p>
            <a:r>
              <a:rPr lang="en-GB" dirty="0"/>
              <a:t>Module 11: Server and performance monitoring in Windows Server</a:t>
            </a:r>
            <a:endParaRPr lang="en-US" dirty="0"/>
          </a:p>
        </p:txBody>
      </p:sp>
      <p:sp>
        <p:nvSpPr>
          <p:cNvPr id="8" name="Footer Placeholder 7"/>
          <p:cNvSpPr>
            <a:spLocks noGrp="1"/>
          </p:cNvSpPr>
          <p:nvPr>
            <p:ph type="ftr" sz="quarter" idx="12"/>
          </p:nvPr>
        </p:nvSpPr>
        <p:spPr/>
        <p:txBody>
          <a:bodyPr/>
          <a:lstStyle/>
          <a:p>
            <a:r>
              <a:rPr lang="en-US" noProof="0" dirty="0"/>
              <a:t>© Microsoft Corporation</a:t>
            </a:r>
            <a:endParaRPr lang="en-US" dirty="0"/>
          </a:p>
        </p:txBody>
      </p:sp>
      <p:sp>
        <p:nvSpPr>
          <p:cNvPr id="9" name="Header Placeholder 8"/>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69782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Most students will be unfamiliar with using </a:t>
            </a:r>
            <a:r>
              <a:rPr lang="en-GB" sz="1000" b="1" i="0" kern="1200" baseline="0" dirty="0">
                <a:solidFill>
                  <a:schemeClr val="tx1"/>
                </a:solidFill>
                <a:effectLst/>
                <a:latin typeface="Segoe UI" panose="020B0502040204020203" pitchFamily="34" charset="0"/>
                <a:ea typeface="+mn-ea"/>
                <a:cs typeface="+mn-cs"/>
              </a:rPr>
              <a:t>Windows Admin Center</a:t>
            </a:r>
            <a:r>
              <a:rPr lang="en-GB" sz="1000" b="0" i="0" kern="1200" baseline="0" dirty="0">
                <a:solidFill>
                  <a:schemeClr val="tx1"/>
                </a:solidFill>
                <a:effectLst/>
                <a:latin typeface="Segoe UI" panose="020B0502040204020203" pitchFamily="34" charset="0"/>
                <a:ea typeface="+mn-ea"/>
                <a:cs typeface="+mn-cs"/>
              </a:rPr>
              <a:t>. Demonstrate the basic features. Start </a:t>
            </a:r>
            <a:r>
              <a:rPr lang="en-GB" sz="1000" b="1" i="0" kern="1200" baseline="0" dirty="0">
                <a:solidFill>
                  <a:schemeClr val="tx1"/>
                </a:solidFill>
                <a:effectLst/>
                <a:latin typeface="Segoe UI" panose="020B0502040204020203" pitchFamily="34" charset="0"/>
                <a:ea typeface="+mn-ea"/>
                <a:cs typeface="+mn-cs"/>
              </a:rPr>
              <a:t>SEA-DC1</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 On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 open Microsoft Edge, and then select the </a:t>
            </a:r>
            <a:r>
              <a:rPr lang="en-GB" sz="1000" b="1" i="0" kern="1200" baseline="0" dirty="0">
                <a:solidFill>
                  <a:schemeClr val="tx1"/>
                </a:solidFill>
                <a:effectLst/>
                <a:latin typeface="Segoe UI" panose="020B0502040204020203" pitchFamily="34" charset="0"/>
                <a:ea typeface="+mn-ea"/>
                <a:cs typeface="+mn-cs"/>
              </a:rPr>
              <a:t>Windows Admin Center</a:t>
            </a:r>
            <a:r>
              <a:rPr lang="en-GB" sz="1000" b="0" i="0" kern="1200" baseline="0" dirty="0">
                <a:solidFill>
                  <a:schemeClr val="tx1"/>
                </a:solidFill>
                <a:effectLst/>
                <a:latin typeface="Segoe UI" panose="020B0502040204020203" pitchFamily="34" charset="0"/>
                <a:ea typeface="+mn-ea"/>
                <a:cs typeface="+mn-cs"/>
              </a:rPr>
              <a:t> link. Sign in and then demonstrate the key features.</a:t>
            </a:r>
          </a:p>
          <a:p>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Consider using </a:t>
            </a:r>
            <a:r>
              <a:rPr lang="en-GB" sz="1000" b="1" i="0" kern="1200" baseline="0" dirty="0">
                <a:solidFill>
                  <a:schemeClr val="tx1"/>
                </a:solidFill>
                <a:effectLst/>
                <a:latin typeface="Segoe UI" panose="020B0502040204020203" pitchFamily="34" charset="0"/>
                <a:ea typeface="+mn-ea"/>
                <a:cs typeface="+mn-cs"/>
              </a:rPr>
              <a:t>Windows Admin Center</a:t>
            </a:r>
            <a:r>
              <a:rPr lang="en-GB" sz="1000" b="0" i="0" kern="1200" baseline="0" dirty="0">
                <a:solidFill>
                  <a:schemeClr val="tx1"/>
                </a:solidFill>
                <a:effectLst/>
                <a:latin typeface="Segoe UI" panose="020B0502040204020203" pitchFamily="34" charset="0"/>
                <a:ea typeface="+mn-ea"/>
                <a:cs typeface="+mn-cs"/>
              </a:rPr>
              <a:t> to demonstrate the </a:t>
            </a:r>
            <a:r>
              <a:rPr lang="en-GB" sz="1000" b="1" i="0" kern="1200" baseline="0" dirty="0">
                <a:solidFill>
                  <a:schemeClr val="tx1"/>
                </a:solidFill>
                <a:effectLst/>
                <a:latin typeface="Segoe UI" panose="020B0502040204020203" pitchFamily="34" charset="0"/>
                <a:ea typeface="+mn-ea"/>
                <a:cs typeface="+mn-cs"/>
              </a:rPr>
              <a:t>System Insights </a:t>
            </a:r>
            <a:r>
              <a:rPr lang="en-GB" sz="1000" b="0" i="0" kern="1200" baseline="0" dirty="0">
                <a:solidFill>
                  <a:schemeClr val="tx1"/>
                </a:solidFill>
                <a:effectLst/>
                <a:latin typeface="Segoe UI" panose="020B0502040204020203" pitchFamily="34" charset="0"/>
                <a:ea typeface="+mn-ea"/>
                <a:cs typeface="+mn-cs"/>
              </a:rPr>
              <a:t>feature in Windows Server.</a:t>
            </a:r>
          </a:p>
          <a:p>
            <a:endParaRPr lang="en-GB" dirty="0"/>
          </a:p>
        </p:txBody>
      </p:sp>
      <p:sp>
        <p:nvSpPr>
          <p:cNvPr id="4" name="Slide Number Placeholder 3"/>
          <p:cNvSpPr>
            <a:spLocks noGrp="1"/>
          </p:cNvSpPr>
          <p:nvPr>
            <p:ph type="sldNum" sz="quarter" idx="5"/>
          </p:nvPr>
        </p:nvSpPr>
        <p:spPr/>
        <p:txBody>
          <a:bodyPr/>
          <a:lstStyle/>
          <a:p>
            <a:fld id="{68B554F4-CAF1-419B-A28B-733301D939E6}" type="slidenum">
              <a:rPr lang="en-US" smtClean="0"/>
              <a:t>13</a:t>
            </a:fld>
            <a:endParaRPr lang="en-US" dirty="0"/>
          </a:p>
        </p:txBody>
      </p:sp>
      <p:sp>
        <p:nvSpPr>
          <p:cNvPr id="5" name="Date Placeholder 4"/>
          <p:cNvSpPr>
            <a:spLocks noGrp="1"/>
          </p:cNvSpPr>
          <p:nvPr>
            <p:ph type="dt" idx="10"/>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1"/>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Header Placeholder 6"/>
          <p:cNvSpPr>
            <a:spLocks noGrp="1"/>
          </p:cNvSpPr>
          <p:nvPr>
            <p:ph type="hdr" sz="quarter" idx="12"/>
          </p:nvPr>
        </p:nvSpPr>
        <p:spPr/>
        <p:txBody>
          <a:bodyPr/>
          <a:lstStyle/>
          <a:p>
            <a:r>
              <a:rPr lang="en-GB" dirty="0"/>
              <a:t>WS-011 Windows Server 2019 Administration</a:t>
            </a:r>
            <a:endParaRPr lang="en-US" dirty="0"/>
          </a:p>
        </p:txBody>
      </p:sp>
      <p:sp>
        <p:nvSpPr>
          <p:cNvPr id="8" name="Slide Image Placeholder 7"/>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407380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Consider downloading, installing, and demonstrating these tools to your students.</a:t>
            </a:r>
          </a:p>
          <a:p>
            <a:endParaRPr lang="en-GB" dirty="0"/>
          </a:p>
        </p:txBody>
      </p:sp>
      <p:sp>
        <p:nvSpPr>
          <p:cNvPr id="4" name="Slide Number Placeholder 3"/>
          <p:cNvSpPr>
            <a:spLocks noGrp="1"/>
          </p:cNvSpPr>
          <p:nvPr>
            <p:ph type="sldNum" sz="quarter" idx="5"/>
          </p:nvPr>
        </p:nvSpPr>
        <p:spPr/>
        <p:txBody>
          <a:bodyPr/>
          <a:lstStyle/>
          <a:p>
            <a:fld id="{68B554F4-CAF1-419B-A28B-733301D939E6}" type="slidenum">
              <a:rPr lang="en-US" smtClean="0"/>
              <a:t>14</a:t>
            </a:fld>
            <a:endParaRPr lang="en-US" dirty="0"/>
          </a:p>
        </p:txBody>
      </p:sp>
      <p:sp>
        <p:nvSpPr>
          <p:cNvPr id="5" name="Date Placeholder 4"/>
          <p:cNvSpPr>
            <a:spLocks noGrp="1"/>
          </p:cNvSpPr>
          <p:nvPr>
            <p:ph type="dt" idx="10"/>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1"/>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Header Placeholder 6"/>
          <p:cNvSpPr>
            <a:spLocks noGrp="1"/>
          </p:cNvSpPr>
          <p:nvPr>
            <p:ph type="hdr" sz="quarter" idx="12"/>
          </p:nvPr>
        </p:nvSpPr>
        <p:spPr/>
        <p:txBody>
          <a:bodyPr/>
          <a:lstStyle/>
          <a:p>
            <a:r>
              <a:rPr lang="en-GB" dirty="0"/>
              <a:t>WS-011 Windows Server 2019 Administration</a:t>
            </a:r>
            <a:endParaRPr lang="en-US" dirty="0"/>
          </a:p>
        </p:txBody>
      </p:sp>
      <p:sp>
        <p:nvSpPr>
          <p:cNvPr id="8" name="Slide Image Placeholder 7"/>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5038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dirty="0"/>
              <a:t>WS-011 Windows Server 2019 Administration</a:t>
            </a:r>
            <a:endParaRPr lang="en-US" dirty="0"/>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15</a:t>
            </a:fld>
            <a:endParaRPr lang="en-US" dirty="0"/>
          </a:p>
        </p:txBody>
      </p:sp>
      <p:sp>
        <p:nvSpPr>
          <p:cNvPr id="7" name="Date Placeholder 6"/>
          <p:cNvSpPr>
            <a:spLocks noGrp="1"/>
          </p:cNvSpPr>
          <p:nvPr>
            <p:ph type="dt" idx="10"/>
          </p:nvPr>
        </p:nvSpPr>
        <p:spPr/>
        <p:txBody>
          <a:bodyPr/>
          <a:lstStyle/>
          <a:p>
            <a:r>
              <a:rPr lang="en-GB" dirty="0"/>
              <a:t>Module 11: Server and performance monitoring in Windows Server</a:t>
            </a:r>
            <a:endParaRPr lang="en-US" dirty="0"/>
          </a:p>
        </p:txBody>
      </p:sp>
      <p:sp>
        <p:nvSpPr>
          <p:cNvPr id="12" name="Notes Placeholder 11"/>
          <p:cNvSpPr>
            <a:spLocks noGrp="1"/>
          </p:cNvSpPr>
          <p:nvPr>
            <p:ph type="body" idx="1"/>
          </p:nvPr>
        </p:nvSpPr>
        <p:spPr/>
        <p:txBody>
          <a:bodyPr/>
          <a:lstStyle/>
          <a:p>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33272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dirty="0"/>
              <a:t>WS-011 Windows Server 2019 Administration</a:t>
            </a:r>
            <a:endParaRPr lang="en-US" dirty="0"/>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16</a:t>
            </a:fld>
            <a:endParaRPr lang="en-US" dirty="0"/>
          </a:p>
        </p:txBody>
      </p:sp>
      <p:sp>
        <p:nvSpPr>
          <p:cNvPr id="7" name="Date Placeholder 6"/>
          <p:cNvSpPr>
            <a:spLocks noGrp="1"/>
          </p:cNvSpPr>
          <p:nvPr>
            <p:ph type="dt" idx="10"/>
          </p:nvPr>
        </p:nvSpPr>
        <p:spPr/>
        <p:txBody>
          <a:bodyPr/>
          <a:lstStyle/>
          <a:p>
            <a:r>
              <a:rPr lang="en-GB" dirty="0"/>
              <a:t>Module 11: Server and performance monitoring in Windows Server</a:t>
            </a:r>
            <a:endParaRPr lang="en-US" dirty="0"/>
          </a:p>
        </p:txBody>
      </p:sp>
      <p:sp>
        <p:nvSpPr>
          <p:cNvPr id="12" name="Notes Placeholder 11"/>
          <p:cNvSpPr>
            <a:spLocks noGrp="1"/>
          </p:cNvSpPr>
          <p:nvPr>
            <p:ph type="body" idx="1"/>
          </p:nvPr>
        </p:nvSpPr>
        <p:spPr/>
        <p:txBody>
          <a:bodyPr/>
          <a:lstStyle/>
          <a:p>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3073269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8B554F4-CAF1-419B-A28B-733301D939E6}" type="slidenum">
              <a:rPr lang="en-US" smtClean="0"/>
              <a:pPr/>
              <a:t>17</a:t>
            </a:fld>
            <a:endParaRPr lang="en-US" dirty="0"/>
          </a:p>
        </p:txBody>
      </p:sp>
      <p:sp>
        <p:nvSpPr>
          <p:cNvPr id="7" name="Notes Placeholder 2"/>
          <p:cNvSpPr txBox="1">
            <a:spLocks/>
          </p:cNvSpPr>
          <p:nvPr/>
        </p:nvSpPr>
        <p:spPr>
          <a:xfrm>
            <a:off x="310896" y="2093976"/>
            <a:ext cx="6153912" cy="6604000"/>
          </a:xfrm>
          <a:prstGeom prst="rect">
            <a:avLst/>
          </a:prstGeom>
        </p:spPr>
        <p:txBody>
          <a:bodyPr vert="horz" lIns="91440" tIns="45720" rIns="91440" bIns="45720" rtlCol="0">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7000"/>
              </a:lnSpc>
              <a:spcAft>
                <a:spcPts val="800"/>
              </a:spcAft>
            </a:pPr>
            <a:r>
              <a:rPr lang="en-CA" sz="1000" dirty="0">
                <a:latin typeface="Arial" panose="020B0604020202020204" pitchFamily="34" charset="0"/>
                <a:cs typeface="Arial" panose="020B0604020202020204" pitchFamily="34" charset="0"/>
              </a:rPr>
              <a:t>Provide an overview of the topics that you will discuss in this lesson.</a:t>
            </a:r>
            <a:endParaRPr lang="en-US" sz="1000" dirty="0">
              <a:latin typeface="Arial" panose="020B0604020202020204" pitchFamily="34" charset="0"/>
              <a:ea typeface="Calibri" panose="020F0502020204030204" pitchFamily="34" charset="0"/>
              <a:cs typeface="Arial" panose="020B0604020202020204" pitchFamily="34" charset="0"/>
            </a:endParaRPr>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8" name="Header Placeholder 7"/>
          <p:cNvSpPr>
            <a:spLocks noGrp="1"/>
          </p:cNvSpPr>
          <p:nvPr>
            <p:ph type="hdr" sz="quarter" idx="13"/>
          </p:nvPr>
        </p:nvSpPr>
        <p:spPr/>
        <p:txBody>
          <a:bodyPr/>
          <a:lstStyle/>
          <a:p>
            <a:r>
              <a:rPr lang="en-GB" dirty="0"/>
              <a:t>WS-011 Windows Server 2019 Administration</a:t>
            </a:r>
            <a:endParaRPr lang="en-US" dirty="0"/>
          </a:p>
        </p:txBody>
      </p:sp>
      <p:sp>
        <p:nvSpPr>
          <p:cNvPr id="20" name="Slide Image Placeholder 19"/>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183386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Ask students if they have experience using data-gathering tools to establish a performance baseline. Remind them that the baseline should include certain core components. The four main hardware components to monitor in any Windows Server installation are processor, disk, memory, and network.</a:t>
            </a:r>
          </a:p>
          <a:p>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Tell students that by learning how the operating system uses these four key hardware components and how they interact with one another, they can learn how to optimize server performance.</a:t>
            </a:r>
          </a:p>
          <a:p>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When monitoring performance, consider:</a:t>
            </a:r>
          </a:p>
          <a:p>
            <a:pPr marL="171450"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The measurement of all key server components.</a:t>
            </a:r>
          </a:p>
          <a:p>
            <a:pPr marL="171450"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The server role and workload to determine which hardware components are likely to restrict performance.</a:t>
            </a:r>
          </a:p>
          <a:p>
            <a:pPr marL="171450" indent="-17145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The ability to increase server performance by adding power or by reducing the number of applications that a user is running.</a:t>
            </a:r>
          </a:p>
          <a:p>
            <a:pPr>
              <a:lnSpc>
                <a:spcPct val="107000"/>
              </a:lnSpc>
              <a:spcAft>
                <a:spcPts val="800"/>
              </a:spcAf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B554F4-CAF1-419B-A28B-733301D939E6}" type="slidenum">
              <a:rPr lang="en-US" smtClean="0"/>
              <a:pPr/>
              <a:t>18</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164396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Describe data collector sets. In the next topic, you'll demonstrate them.</a:t>
            </a:r>
          </a:p>
        </p:txBody>
      </p:sp>
      <p:sp>
        <p:nvSpPr>
          <p:cNvPr id="4" name="Slide Number Placeholder 3"/>
          <p:cNvSpPr>
            <a:spLocks noGrp="1"/>
          </p:cNvSpPr>
          <p:nvPr>
            <p:ph type="sldNum" sz="quarter" idx="10"/>
          </p:nvPr>
        </p:nvSpPr>
        <p:spPr/>
        <p:txBody>
          <a:bodyPr/>
          <a:lstStyle/>
          <a:p>
            <a:fld id="{68B554F4-CAF1-419B-A28B-733301D939E6}" type="slidenum">
              <a:rPr lang="en-US" smtClean="0"/>
              <a:pPr/>
              <a:t>19</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9880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Presentation: 60 minutes</a:t>
            </a:r>
          </a:p>
          <a:p>
            <a:r>
              <a:rPr lang="en-US" b="1" dirty="0"/>
              <a:t>Lab: 60 minutes</a:t>
            </a:r>
          </a:p>
          <a:p>
            <a:r>
              <a:rPr lang="en-US" dirty="0"/>
              <a:t>After completing this module, students will be able to:</a:t>
            </a:r>
          </a:p>
          <a:p>
            <a:pPr marL="171450" indent="-171450">
              <a:buFont typeface="Arial" panose="020B0604020202020204" pitchFamily="34" charset="0"/>
              <a:buChar char="•"/>
            </a:pPr>
            <a:r>
              <a:rPr lang="en-US" dirty="0"/>
              <a:t>Describe the monitoring tools for the Windows Server.</a:t>
            </a:r>
          </a:p>
          <a:p>
            <a:pPr marL="171450" indent="-171450">
              <a:buFont typeface="Arial" panose="020B0604020202020204" pitchFamily="34" charset="0"/>
              <a:buChar char="•"/>
            </a:pPr>
            <a:r>
              <a:rPr lang="en-US" dirty="0"/>
              <a:t>Use the Performance Monitor tool to view and analyze performance statistics of programs that are running on their servers.</a:t>
            </a:r>
          </a:p>
          <a:p>
            <a:pPr marL="171450" indent="-171450">
              <a:buFont typeface="Arial" panose="020B0604020202020204" pitchFamily="34" charset="0"/>
              <a:buChar char="•"/>
            </a:pPr>
            <a:r>
              <a:rPr lang="en-US" dirty="0"/>
              <a:t>Monitor event logs to observe and interpret the recorded events.</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GB" dirty="0"/>
              <a:t>WS-011 Windows Server 2019 Administration</a:t>
            </a:r>
            <a:endParaRPr lang="en-US" dirty="0"/>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6" name="Date Placeholder 5"/>
          <p:cNvSpPr>
            <a:spLocks noGrp="1"/>
          </p:cNvSpPr>
          <p:nvPr>
            <p:ph type="dt" idx="14"/>
          </p:nvPr>
        </p:nvSpPr>
        <p:spPr/>
        <p:txBody>
          <a:bodyPr/>
          <a:lstStyle/>
          <a:p>
            <a:r>
              <a:rPr lang="en-US" dirty="0"/>
              <a:t>Module 11: </a:t>
            </a:r>
            <a:r>
              <a:rPr lang="en-GB" dirty="0"/>
              <a:t>Server and performance monitoring in Windows Server</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785963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000" b="0" i="0" kern="1200" baseline="0" dirty="0">
                <a:solidFill>
                  <a:schemeClr val="tx1"/>
                </a:solidFill>
                <a:effectLst/>
                <a:latin typeface="Segoe UI" panose="020B0502040204020203" pitchFamily="34" charset="0"/>
                <a:ea typeface="+mn-ea"/>
                <a:cs typeface="+mn-cs"/>
              </a:rPr>
              <a:t>Leave the virtual machines (VMs) running for subsequent demonstrations.</a:t>
            </a:r>
          </a:p>
          <a:p>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Preparation steps</a:t>
            </a:r>
          </a:p>
          <a:p>
            <a:r>
              <a:rPr lang="en-GB" sz="1000" b="0" i="0" kern="1200" baseline="0" dirty="0">
                <a:solidFill>
                  <a:schemeClr val="tx1"/>
                </a:solidFill>
                <a:effectLst/>
                <a:latin typeface="Segoe UI" panose="020B0502040204020203" pitchFamily="34" charset="0"/>
                <a:ea typeface="+mn-ea"/>
                <a:cs typeface="+mn-cs"/>
              </a:rPr>
              <a:t>You require the </a:t>
            </a:r>
            <a:r>
              <a:rPr lang="en-GB" sz="1000" b="1" i="0" kern="1200" baseline="0" dirty="0">
                <a:solidFill>
                  <a:schemeClr val="tx1"/>
                </a:solidFill>
                <a:effectLst/>
                <a:latin typeface="Segoe UI" panose="020B0502040204020203" pitchFamily="34" charset="0"/>
                <a:ea typeface="+mn-ea"/>
                <a:cs typeface="+mn-cs"/>
              </a:rPr>
              <a:t>WS-011T00A-SEA-DC1</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WS-011T00A-SEA-ADM1</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WS-011T00A-SEA-CL1</a:t>
            </a:r>
            <a:r>
              <a:rPr lang="en-GB" sz="1000" b="0" i="0" kern="1200" baseline="0" dirty="0">
                <a:solidFill>
                  <a:schemeClr val="tx1"/>
                </a:solidFill>
                <a:effectLst/>
                <a:latin typeface="Segoe UI" panose="020B0502040204020203" pitchFamily="34" charset="0"/>
                <a:ea typeface="+mn-ea"/>
                <a:cs typeface="+mn-cs"/>
              </a:rPr>
              <a:t> VMs for this demonstration.</a:t>
            </a:r>
          </a:p>
          <a:p>
            <a:endParaRPr lang="en-GB" sz="1000" b="0" i="0" kern="1200" baseline="0" dirty="0">
              <a:solidFill>
                <a:schemeClr val="tx1"/>
              </a:solidFill>
              <a:effectLst/>
              <a:latin typeface="Segoe UI" panose="020B0502040204020203" pitchFamily="34" charset="0"/>
              <a:ea typeface="+mn-ea"/>
              <a:cs typeface="+mn-cs"/>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sz="1000" b="1" i="0" kern="1200" baseline="0" dirty="0">
                <a:solidFill>
                  <a:schemeClr val="tx1"/>
                </a:solidFill>
                <a:effectLst/>
                <a:latin typeface="Segoe UI" panose="020B0502040204020203" pitchFamily="34" charset="0"/>
                <a:ea typeface="+mn-ea"/>
                <a:cs typeface="+mn-cs"/>
              </a:rPr>
              <a:t>Demonstration steps</a:t>
            </a:r>
          </a:p>
          <a:p>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Create a data collector set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Switch to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Sign in as </a:t>
            </a:r>
            <a:r>
              <a:rPr lang="en-GB" sz="1000" b="1" i="0" kern="1200" baseline="0" dirty="0">
                <a:solidFill>
                  <a:schemeClr val="tx1"/>
                </a:solidFill>
                <a:effectLst/>
                <a:latin typeface="Segoe UI" panose="020B0502040204020203" pitchFamily="34" charset="0"/>
                <a:ea typeface="+mn-ea"/>
                <a:cs typeface="+mn-cs"/>
              </a:rPr>
              <a:t>Contoso\Administrator</a:t>
            </a:r>
            <a:r>
              <a:rPr lang="en-GB" sz="1000" b="0" i="0" kern="1200" baseline="0" dirty="0">
                <a:solidFill>
                  <a:schemeClr val="tx1"/>
                </a:solidFill>
                <a:effectLst/>
                <a:latin typeface="Segoe UI" panose="020B0502040204020203" pitchFamily="34" charset="0"/>
                <a:ea typeface="+mn-ea"/>
                <a:cs typeface="+mn-cs"/>
              </a:rPr>
              <a:t> with the password </a:t>
            </a:r>
            <a:r>
              <a:rPr lang="en-GB" sz="1000" b="1" i="0" kern="1200" baseline="0" dirty="0">
                <a:solidFill>
                  <a:schemeClr val="tx1"/>
                </a:solidFill>
                <a:effectLst/>
                <a:latin typeface="Segoe UI" panose="020B0502040204020203" pitchFamily="34" charset="0"/>
                <a:ea typeface="+mn-ea"/>
                <a:cs typeface="+mn-cs"/>
              </a:rPr>
              <a:t>Pa55w.rd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Start</a:t>
            </a:r>
            <a:r>
              <a:rPr lang="en-GB" sz="1000" b="0" i="0" kern="1200" baseline="0" dirty="0">
                <a:solidFill>
                  <a:schemeClr val="tx1"/>
                </a:solidFill>
                <a:effectLst/>
                <a:latin typeface="Segoe UI" panose="020B0502040204020203" pitchFamily="34" charset="0"/>
                <a:ea typeface="+mn-ea"/>
                <a:cs typeface="+mn-cs"/>
              </a:rPr>
              <a:t>, and then enter </a:t>
            </a:r>
            <a:r>
              <a:rPr lang="en-GB" sz="1000" b="1" i="0" kern="1200" baseline="0" dirty="0">
                <a:solidFill>
                  <a:schemeClr val="tx1"/>
                </a:solidFill>
                <a:effectLst/>
                <a:latin typeface="Segoe UI" panose="020B0502040204020203" pitchFamily="34" charset="0"/>
                <a:ea typeface="+mn-ea"/>
                <a:cs typeface="+mn-cs"/>
              </a:rPr>
              <a:t>Perf</a:t>
            </a:r>
            <a:r>
              <a:rPr lang="en-GB" sz="1000" b="0" i="0" kern="1200" baseline="0" dirty="0">
                <a:solidFill>
                  <a:schemeClr val="tx1"/>
                </a:solidFill>
                <a:effectLst/>
                <a:latin typeface="Segoe UI" panose="020B0502040204020203" pitchFamily="34" charset="0"/>
                <a:ea typeface="+mn-ea"/>
                <a:cs typeface="+mn-cs"/>
              </a:rPr>
              <a:t> in the search box.</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Apps</a:t>
            </a:r>
            <a:r>
              <a:rPr lang="en-GB" sz="1000" b="0" i="0" kern="1200" baseline="0" dirty="0">
                <a:solidFill>
                  <a:schemeClr val="tx1"/>
                </a:solidFill>
                <a:effectLst/>
                <a:latin typeface="Segoe UI" panose="020B0502040204020203" pitchFamily="34" charset="0"/>
                <a:ea typeface="+mn-ea"/>
                <a:cs typeface="+mn-cs"/>
              </a:rPr>
              <a:t> list, select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Data Collector Sets</a:t>
            </a:r>
            <a:r>
              <a:rPr lang="en-GB" sz="1000" b="0" i="0" kern="1200" baseline="0" dirty="0">
                <a:solidFill>
                  <a:schemeClr val="tx1"/>
                </a:solidFill>
                <a:effectLst/>
                <a:latin typeface="Segoe UI" panose="020B0502040204020203" pitchFamily="34" charset="0"/>
                <a:ea typeface="+mn-ea"/>
                <a:cs typeface="+mn-cs"/>
              </a:rPr>
              <a:t> in the navigation pane, and then select </a:t>
            </a:r>
            <a:r>
              <a:rPr lang="en-GB" sz="1000" b="1" i="0" kern="1200" baseline="0" dirty="0">
                <a:solidFill>
                  <a:schemeClr val="tx1"/>
                </a:solidFill>
                <a:effectLst/>
                <a:latin typeface="Segoe UI" panose="020B0502040204020203" pitchFamily="34" charset="0"/>
                <a:ea typeface="+mn-ea"/>
                <a:cs typeface="+mn-cs"/>
              </a:rPr>
              <a:t>User Defined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Right-click or access the context menu for </a:t>
            </a:r>
            <a:r>
              <a:rPr lang="en-GB" sz="1000" b="1" i="0" kern="1200" baseline="0" dirty="0">
                <a:solidFill>
                  <a:schemeClr val="tx1"/>
                </a:solidFill>
                <a:effectLst/>
                <a:latin typeface="Segoe UI" panose="020B0502040204020203" pitchFamily="34" charset="0"/>
                <a:ea typeface="+mn-ea"/>
                <a:cs typeface="+mn-cs"/>
              </a:rPr>
              <a:t>User Defined</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New</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Data Collector Set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Create New Data Collector Set Wizard</a:t>
            </a:r>
            <a:r>
              <a:rPr lang="en-GB" sz="1000" b="0" i="0" kern="1200" baseline="0" dirty="0">
                <a:solidFill>
                  <a:schemeClr val="tx1"/>
                </a:solidFill>
                <a:effectLst/>
                <a:latin typeface="Segoe UI" panose="020B0502040204020203" pitchFamily="34" charset="0"/>
                <a:ea typeface="+mn-ea"/>
                <a:cs typeface="+mn-cs"/>
              </a:rPr>
              <a:t>, enter </a:t>
            </a:r>
            <a:r>
              <a:rPr lang="en-GB" sz="1000" b="1" i="0" kern="1200" baseline="0" dirty="0">
                <a:solidFill>
                  <a:schemeClr val="tx1"/>
                </a:solidFill>
                <a:effectLst/>
                <a:latin typeface="Segoe UI" panose="020B0502040204020203" pitchFamily="34" charset="0"/>
                <a:ea typeface="+mn-ea"/>
                <a:cs typeface="+mn-cs"/>
              </a:rPr>
              <a:t>SEA-ADM1 Performance</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Name</a:t>
            </a:r>
            <a:r>
              <a:rPr lang="en-GB" sz="1000" b="0" i="0" kern="1200" baseline="0" dirty="0">
                <a:solidFill>
                  <a:schemeClr val="tx1"/>
                </a:solidFill>
                <a:effectLst/>
                <a:latin typeface="Segoe UI" panose="020B0502040204020203" pitchFamily="34" charset="0"/>
                <a:ea typeface="+mn-ea"/>
                <a:cs typeface="+mn-cs"/>
              </a:rPr>
              <a:t> box.</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Create manually (Advanced)</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What type of data do you want to include?</a:t>
            </a:r>
            <a:r>
              <a:rPr lang="en-GB" sz="1000" b="0" i="0" kern="1200" baseline="0" dirty="0">
                <a:solidFill>
                  <a:schemeClr val="tx1"/>
                </a:solidFill>
                <a:effectLst/>
                <a:latin typeface="Segoe UI" panose="020B0502040204020203" pitchFamily="34" charset="0"/>
                <a:ea typeface="+mn-ea"/>
                <a:cs typeface="+mn-cs"/>
              </a:rPr>
              <a:t> page, select the </a:t>
            </a:r>
            <a:r>
              <a:rPr lang="en-GB" sz="1000" b="1" i="0" kern="1200" baseline="0" dirty="0">
                <a:solidFill>
                  <a:schemeClr val="tx1"/>
                </a:solidFill>
                <a:effectLst/>
                <a:latin typeface="Segoe UI" panose="020B0502040204020203" pitchFamily="34" charset="0"/>
                <a:ea typeface="+mn-ea"/>
                <a:cs typeface="+mn-cs"/>
              </a:rPr>
              <a:t>Performance counter</a:t>
            </a:r>
            <a:r>
              <a:rPr lang="en-GB" sz="1000" b="0" i="0" kern="1200" baseline="0" dirty="0">
                <a:solidFill>
                  <a:schemeClr val="tx1"/>
                </a:solidFill>
                <a:effectLst/>
                <a:latin typeface="Segoe UI" panose="020B0502040204020203" pitchFamily="34" charset="0"/>
                <a:ea typeface="+mn-ea"/>
                <a:cs typeface="+mn-cs"/>
              </a:rPr>
              <a:t> check box, and then select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Which performance counters would you like to log?</a:t>
            </a:r>
            <a:r>
              <a:rPr lang="en-GB" sz="1000" b="0" i="0" kern="1200" baseline="0" dirty="0">
                <a:solidFill>
                  <a:schemeClr val="tx1"/>
                </a:solidFill>
                <a:effectLst/>
                <a:latin typeface="Segoe UI" panose="020B0502040204020203" pitchFamily="34" charset="0"/>
                <a:ea typeface="+mn-ea"/>
                <a:cs typeface="+mn-cs"/>
              </a:rPr>
              <a:t> page,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Available counters</a:t>
            </a:r>
            <a:r>
              <a:rPr lang="en-GB" sz="1000" b="0" i="0" kern="1200" baseline="0" dirty="0">
                <a:solidFill>
                  <a:schemeClr val="tx1"/>
                </a:solidFill>
                <a:effectLst/>
                <a:latin typeface="Segoe UI" panose="020B0502040204020203" pitchFamily="34" charset="0"/>
                <a:ea typeface="+mn-ea"/>
                <a:cs typeface="+mn-cs"/>
              </a:rPr>
              <a:t> list, expand </a:t>
            </a:r>
            <a:r>
              <a:rPr lang="en-GB" sz="1000" b="1" i="0" kern="1200" baseline="0" dirty="0">
                <a:solidFill>
                  <a:schemeClr val="tx1"/>
                </a:solidFill>
                <a:effectLst/>
                <a:latin typeface="Segoe UI" panose="020B0502040204020203" pitchFamily="34" charset="0"/>
                <a:ea typeface="+mn-ea"/>
                <a:cs typeface="+mn-cs"/>
              </a:rPr>
              <a:t>Processor</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 Processor Time</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Available counters</a:t>
            </a:r>
            <a:r>
              <a:rPr lang="en-GB" sz="1000" b="0" i="0" kern="1200" baseline="0" dirty="0">
                <a:solidFill>
                  <a:schemeClr val="tx1"/>
                </a:solidFill>
                <a:effectLst/>
                <a:latin typeface="Segoe UI" panose="020B0502040204020203" pitchFamily="34" charset="0"/>
                <a:ea typeface="+mn-ea"/>
                <a:cs typeface="+mn-cs"/>
              </a:rPr>
              <a:t> list, expand </a:t>
            </a:r>
            <a:r>
              <a:rPr lang="en-GB" sz="1000" b="1" i="0" kern="1200" baseline="0" dirty="0">
                <a:solidFill>
                  <a:schemeClr val="tx1"/>
                </a:solidFill>
                <a:effectLst/>
                <a:latin typeface="Segoe UI" panose="020B0502040204020203" pitchFamily="34" charset="0"/>
                <a:ea typeface="+mn-ea"/>
                <a:cs typeface="+mn-cs"/>
              </a:rPr>
              <a:t>Memory</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Pages/sec</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Available counters</a:t>
            </a:r>
            <a:r>
              <a:rPr lang="en-GB" sz="1000" b="0" i="0" kern="1200" baseline="0" dirty="0">
                <a:solidFill>
                  <a:schemeClr val="tx1"/>
                </a:solidFill>
                <a:effectLst/>
                <a:latin typeface="Segoe UI" panose="020B0502040204020203" pitchFamily="34" charset="0"/>
                <a:ea typeface="+mn-ea"/>
                <a:cs typeface="+mn-cs"/>
              </a:rPr>
              <a:t> list, expand </a:t>
            </a:r>
            <a:r>
              <a:rPr lang="en-GB" sz="1000" b="1" i="0" kern="1200" baseline="0" dirty="0">
                <a:solidFill>
                  <a:schemeClr val="tx1"/>
                </a:solidFill>
                <a:effectLst/>
                <a:latin typeface="Segoe UI" panose="020B0502040204020203" pitchFamily="34" charset="0"/>
                <a:ea typeface="+mn-ea"/>
                <a:cs typeface="+mn-cs"/>
              </a:rPr>
              <a:t>PhysicalDisk</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 Disk Time</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Avg. Disk Queue Length</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Available counters</a:t>
            </a:r>
            <a:r>
              <a:rPr lang="en-GB" sz="1000" b="0" i="0" kern="1200" baseline="0" dirty="0">
                <a:solidFill>
                  <a:schemeClr val="tx1"/>
                </a:solidFill>
                <a:effectLst/>
                <a:latin typeface="Segoe UI" panose="020B0502040204020203" pitchFamily="34" charset="0"/>
                <a:ea typeface="+mn-ea"/>
                <a:cs typeface="+mn-cs"/>
              </a:rPr>
              <a:t> list, expand </a:t>
            </a:r>
            <a:r>
              <a:rPr lang="en-GB" sz="1000" b="1" i="0" kern="1200" baseline="0" dirty="0">
                <a:solidFill>
                  <a:schemeClr val="tx1"/>
                </a:solidFill>
                <a:effectLst/>
                <a:latin typeface="Segoe UI" panose="020B0502040204020203" pitchFamily="34" charset="0"/>
                <a:ea typeface="+mn-ea"/>
                <a:cs typeface="+mn-cs"/>
              </a:rPr>
              <a:t>System</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Processor Queue Length</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pPr lvl="0"/>
            <a:endParaRPr lang="en-US" dirty="0">
              <a:cs typeface="Segoe UI" panose="020B0502040204020203" pitchFamily="34" charset="0"/>
            </a:endParaRPr>
          </a:p>
        </p:txBody>
      </p:sp>
      <p:sp>
        <p:nvSpPr>
          <p:cNvPr id="4" name="Header Placeholder 3"/>
          <p:cNvSpPr>
            <a:spLocks noGrp="1"/>
          </p:cNvSpPr>
          <p:nvPr>
            <p:ph type="hdr" sz="quarter" idx="10"/>
          </p:nvPr>
        </p:nvSpPr>
        <p:spPr/>
        <p:txBody>
          <a:bodyPr/>
          <a:lstStyle/>
          <a:p>
            <a:r>
              <a:rPr lang="en-GB" dirty="0"/>
              <a:t>WS-011 Windows Server 2019 Administration</a:t>
            </a:r>
            <a:endParaRPr lang="en-US" dirty="0"/>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
        <p:nvSpPr>
          <p:cNvPr id="6" name="Date Placeholder 5"/>
          <p:cNvSpPr>
            <a:spLocks noGrp="1"/>
          </p:cNvSpPr>
          <p:nvPr>
            <p:ph type="dt" idx="14"/>
          </p:nvPr>
        </p:nvSpPr>
        <p:spPr/>
        <p:txBody>
          <a:bodyPr/>
          <a:lstStyle/>
          <a:p>
            <a:r>
              <a:rPr lang="en-GB" dirty="0"/>
              <a:t>Module 11: Server and performance monitoring in Windows Server</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746645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28600" indent="-228600">
              <a:buFont typeface="+mj-lt"/>
              <a:buAutoNum type="arabicPeriod"/>
            </a:pPr>
            <a:endParaRPr lang="en-GB"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startAt="16"/>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Available counters</a:t>
            </a:r>
            <a:r>
              <a:rPr lang="en-GB" sz="1000" b="0" i="0" kern="1200" baseline="0" dirty="0">
                <a:solidFill>
                  <a:schemeClr val="tx1"/>
                </a:solidFill>
                <a:effectLst/>
                <a:latin typeface="Segoe UI" panose="020B0502040204020203" pitchFamily="34" charset="0"/>
                <a:ea typeface="+mn-ea"/>
                <a:cs typeface="+mn-cs"/>
              </a:rPr>
              <a:t> list, expand </a:t>
            </a:r>
            <a:r>
              <a:rPr lang="en-GB" sz="1000" b="1" i="0" kern="1200" baseline="0" dirty="0">
                <a:solidFill>
                  <a:schemeClr val="tx1"/>
                </a:solidFill>
                <a:effectLst/>
                <a:latin typeface="Segoe UI" panose="020B0502040204020203" pitchFamily="34" charset="0"/>
                <a:ea typeface="+mn-ea"/>
                <a:cs typeface="+mn-cs"/>
              </a:rPr>
              <a:t>Network Interface</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Bytes Total/sec</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startAt="16"/>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Which performance counters would you like to log?</a:t>
            </a:r>
            <a:r>
              <a:rPr lang="en-GB" sz="1000" b="0" i="0" kern="1200" baseline="0" dirty="0">
                <a:solidFill>
                  <a:schemeClr val="tx1"/>
                </a:solidFill>
                <a:effectLst/>
                <a:latin typeface="Segoe UI" panose="020B0502040204020203" pitchFamily="34" charset="0"/>
                <a:ea typeface="+mn-ea"/>
                <a:cs typeface="+mn-cs"/>
              </a:rPr>
              <a:t> page, in the </a:t>
            </a:r>
            <a:r>
              <a:rPr lang="en-GB" sz="1000" b="1" i="0" kern="1200" baseline="0" dirty="0">
                <a:solidFill>
                  <a:schemeClr val="tx1"/>
                </a:solidFill>
                <a:effectLst/>
                <a:latin typeface="Segoe UI" panose="020B0502040204020203" pitchFamily="34" charset="0"/>
                <a:ea typeface="+mn-ea"/>
                <a:cs typeface="+mn-cs"/>
              </a:rPr>
              <a:t>Sample interval</a:t>
            </a:r>
            <a:r>
              <a:rPr lang="en-GB" sz="1000" b="0" i="0" kern="1200" baseline="0" dirty="0">
                <a:solidFill>
                  <a:schemeClr val="tx1"/>
                </a:solidFill>
                <a:effectLst/>
                <a:latin typeface="Segoe UI" panose="020B0502040204020203" pitchFamily="34" charset="0"/>
                <a:ea typeface="+mn-ea"/>
                <a:cs typeface="+mn-cs"/>
              </a:rPr>
              <a:t> box, enter </a:t>
            </a:r>
            <a:r>
              <a:rPr lang="en-GB" sz="1000" b="1" i="0" kern="1200" baseline="0" dirty="0">
                <a:solidFill>
                  <a:schemeClr val="tx1"/>
                </a:solidFill>
                <a:effectLst/>
                <a:latin typeface="Segoe UI" panose="020B0502040204020203" pitchFamily="34" charset="0"/>
                <a:ea typeface="+mn-ea"/>
                <a:cs typeface="+mn-cs"/>
              </a:rPr>
              <a:t>1</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startAt="16"/>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Where would you like the data to be saved?</a:t>
            </a:r>
            <a:r>
              <a:rPr lang="en-GB" sz="1000" b="0" i="0" kern="1200" baseline="0" dirty="0">
                <a:solidFill>
                  <a:schemeClr val="tx1"/>
                </a:solidFill>
                <a:effectLst/>
                <a:latin typeface="Segoe UI" panose="020B0502040204020203" pitchFamily="34" charset="0"/>
                <a:ea typeface="+mn-ea"/>
                <a:cs typeface="+mn-cs"/>
              </a:rPr>
              <a:t> page, select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startAt="16"/>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Create the data collector set?</a:t>
            </a:r>
            <a:r>
              <a:rPr lang="en-GB" sz="1000" b="0" i="0" kern="1200" baseline="0" dirty="0">
                <a:solidFill>
                  <a:schemeClr val="tx1"/>
                </a:solidFill>
                <a:effectLst/>
                <a:latin typeface="Segoe UI" panose="020B0502040204020203" pitchFamily="34" charset="0"/>
                <a:ea typeface="+mn-ea"/>
                <a:cs typeface="+mn-cs"/>
              </a:rPr>
              <a:t> page, select </a:t>
            </a:r>
            <a:r>
              <a:rPr lang="en-GB" sz="1000" b="1" i="0" kern="1200" baseline="0" dirty="0">
                <a:solidFill>
                  <a:schemeClr val="tx1"/>
                </a:solidFill>
                <a:effectLst/>
                <a:latin typeface="Segoe UI" panose="020B0502040204020203" pitchFamily="34" charset="0"/>
                <a:ea typeface="+mn-ea"/>
                <a:cs typeface="+mn-cs"/>
              </a:rPr>
              <a:t>Save and close</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Finish</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startAt="16"/>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in the results pane, right-click or access the context menu for </a:t>
            </a:r>
            <a:r>
              <a:rPr lang="en-GB" sz="1000" b="1" i="0" kern="1200" baseline="0" dirty="0">
                <a:solidFill>
                  <a:schemeClr val="tx1"/>
                </a:solidFill>
                <a:effectLst/>
                <a:latin typeface="Segoe UI" panose="020B0502040204020203" pitchFamily="34" charset="0"/>
                <a:ea typeface="+mn-ea"/>
                <a:cs typeface="+mn-cs"/>
              </a:rPr>
              <a:t>SEA-ADM1 Performance</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Start</a:t>
            </a:r>
            <a:r>
              <a:rPr lang="en-GB" sz="1000" b="0" i="0" kern="1200" baseline="0" dirty="0">
                <a:solidFill>
                  <a:schemeClr val="tx1"/>
                </a:solidFill>
                <a:effectLst/>
                <a:latin typeface="Segoe UI" panose="020B0502040204020203" pitchFamily="34" charset="0"/>
                <a:ea typeface="+mn-ea"/>
                <a:cs typeface="+mn-cs"/>
              </a:rPr>
              <a:t>.</a:t>
            </a:r>
          </a:p>
          <a:p>
            <a:pPr marL="0" indent="0">
              <a:buFont typeface="+mj-lt"/>
              <a:buNone/>
            </a:pPr>
            <a:endParaRPr lang="en-GB" sz="1000" b="1" i="0" kern="1200" baseline="0" dirty="0">
              <a:solidFill>
                <a:schemeClr val="tx1"/>
              </a:solidFill>
              <a:effectLst/>
              <a:latin typeface="Segoe UI" panose="020B0502040204020203" pitchFamily="34" charset="0"/>
              <a:ea typeface="+mn-ea"/>
              <a:cs typeface="+mn-cs"/>
            </a:endParaRPr>
          </a:p>
          <a:p>
            <a:pPr marL="0" indent="0">
              <a:buFont typeface="+mj-lt"/>
              <a:buNone/>
            </a:pPr>
            <a:r>
              <a:rPr lang="en-GB" sz="1000" b="1" i="0" kern="1200" baseline="0" dirty="0">
                <a:solidFill>
                  <a:schemeClr val="tx1"/>
                </a:solidFill>
                <a:effectLst/>
                <a:latin typeface="Segoe UI" panose="020B0502040204020203" pitchFamily="34" charset="0"/>
                <a:ea typeface="+mn-ea"/>
                <a:cs typeface="+mn-cs"/>
              </a:rPr>
              <a:t>Create a disk load on the server</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taskbar, select the </a:t>
            </a:r>
            <a:r>
              <a:rPr lang="en-GB" sz="1000" b="1" i="0" kern="1200" baseline="0" dirty="0">
                <a:solidFill>
                  <a:schemeClr val="tx1"/>
                </a:solidFill>
                <a:effectLst/>
                <a:latin typeface="Segoe UI" panose="020B0502040204020203" pitchFamily="34" charset="0"/>
                <a:ea typeface="+mn-ea"/>
                <a:cs typeface="+mn-cs"/>
              </a:rPr>
              <a:t>Windows PowerShell</a:t>
            </a:r>
            <a:r>
              <a:rPr lang="en-GB" sz="1000" b="0" i="0" kern="1200" baseline="0" dirty="0">
                <a:solidFill>
                  <a:schemeClr val="tx1"/>
                </a:solidFill>
                <a:effectLst/>
                <a:latin typeface="Segoe UI" panose="020B0502040204020203" pitchFamily="34" charset="0"/>
                <a:ea typeface="+mn-ea"/>
                <a:cs typeface="+mn-cs"/>
              </a:rPr>
              <a:t> icon.</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At the Windows PowerShell command prompt, enter the following command, and then select Enter: -</a:t>
            </a:r>
            <a:r>
              <a:rPr lang="en-GB" sz="1000" b="1" i="0" kern="1200" baseline="0" dirty="0">
                <a:solidFill>
                  <a:schemeClr val="tx1"/>
                </a:solidFill>
                <a:effectLst/>
                <a:latin typeface="Segoe UI" panose="020B0502040204020203" pitchFamily="34" charset="0"/>
                <a:ea typeface="+mn-ea"/>
                <a:cs typeface="+mn-cs"/>
              </a:rPr>
              <a:t>Fsutil file createnew bigfile 104857600</a:t>
            </a:r>
            <a:endParaRPr lang="en-GB"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At the command prompt, enter the following command, and then select Enter:</a:t>
            </a:r>
          </a:p>
          <a:p>
            <a:pPr marL="217262" lvl="1" indent="-107956"/>
            <a:r>
              <a:rPr lang="en-GB" sz="1000" b="1" i="0" kern="1200" baseline="0" dirty="0">
                <a:solidFill>
                  <a:schemeClr val="tx1"/>
                </a:solidFill>
                <a:effectLst/>
                <a:latin typeface="Segoe UI" panose="020B0502040204020203" pitchFamily="34" charset="0"/>
                <a:ea typeface="+mn-ea"/>
                <a:cs typeface="+mn-cs"/>
              </a:rPr>
              <a:t>Copy bigfile \SEA-dc1\c$</a:t>
            </a:r>
            <a:endParaRPr lang="en-GB"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At the command prompt, enter the following command, and then select Enter: -</a:t>
            </a:r>
            <a:r>
              <a:rPr lang="en-GB" sz="1000" b="1" i="0" kern="1200" baseline="0" dirty="0">
                <a:solidFill>
                  <a:schemeClr val="tx1"/>
                </a:solidFill>
                <a:effectLst/>
                <a:latin typeface="Segoe UI" panose="020B0502040204020203" pitchFamily="34" charset="0"/>
                <a:ea typeface="+mn-ea"/>
                <a:cs typeface="+mn-cs"/>
              </a:rPr>
              <a:t>Copy \SEA-dc1\c$\bigfile bigfile2</a:t>
            </a:r>
            <a:endParaRPr lang="en-GB"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At the command prompt, enter the following command, and then select Enter: -</a:t>
            </a:r>
            <a:r>
              <a:rPr lang="en-GB" sz="1000" b="0" i="1" kern="1200" baseline="0" dirty="0">
                <a:solidFill>
                  <a:schemeClr val="tx1"/>
                </a:solidFill>
                <a:effectLst/>
                <a:latin typeface="Segoe UI" panose="020B0502040204020203" pitchFamily="34" charset="0"/>
                <a:ea typeface="+mn-ea"/>
                <a:cs typeface="+mn-cs"/>
              </a:rPr>
              <a:t>Del bigfile.</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At the command prompt, enter the following command, and then select Enter: -</a:t>
            </a:r>
            <a:r>
              <a:rPr lang="en-GB" sz="1000" b="1" i="0" kern="1200" baseline="0" dirty="0">
                <a:solidFill>
                  <a:schemeClr val="tx1"/>
                </a:solidFill>
                <a:effectLst/>
                <a:latin typeface="Segoe UI" panose="020B0502040204020203" pitchFamily="34" charset="0"/>
                <a:ea typeface="+mn-ea"/>
                <a:cs typeface="+mn-cs"/>
              </a:rPr>
              <a:t>Del \SEA-dc1\c$\bigfile*.*</a:t>
            </a:r>
            <a:endParaRPr lang="en-GB"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Close the </a:t>
            </a:r>
            <a:r>
              <a:rPr lang="en-GB" sz="1000" b="1" i="0" kern="1200" baseline="0" dirty="0">
                <a:solidFill>
                  <a:schemeClr val="tx1"/>
                </a:solidFill>
                <a:effectLst/>
                <a:latin typeface="Segoe UI" panose="020B0502040204020203" pitchFamily="34" charset="0"/>
                <a:ea typeface="+mn-ea"/>
                <a:cs typeface="+mn-cs"/>
              </a:rPr>
              <a:t>Command Prompt</a:t>
            </a:r>
            <a:r>
              <a:rPr lang="en-GB" sz="1000" b="0" i="0" kern="1200" baseline="0" dirty="0">
                <a:solidFill>
                  <a:schemeClr val="tx1"/>
                </a:solidFill>
                <a:effectLst/>
                <a:latin typeface="Segoe UI" panose="020B0502040204020203" pitchFamily="34" charset="0"/>
                <a:ea typeface="+mn-ea"/>
                <a:cs typeface="+mn-cs"/>
              </a:rPr>
              <a:t> window.</a:t>
            </a:r>
          </a:p>
          <a:p>
            <a:endParaRPr lang="en-GB" sz="1000" b="1"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Analyze the resulting data in a report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Switch to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navigation pane, right-click or access the context menu for </a:t>
            </a:r>
            <a:r>
              <a:rPr lang="en-GB" sz="1000" b="1" i="0" kern="1200" baseline="0" dirty="0">
                <a:solidFill>
                  <a:schemeClr val="tx1"/>
                </a:solidFill>
                <a:effectLst/>
                <a:latin typeface="Segoe UI" panose="020B0502040204020203" pitchFamily="34" charset="0"/>
                <a:ea typeface="+mn-ea"/>
                <a:cs typeface="+mn-cs"/>
              </a:rPr>
              <a:t>SEA-ADM1 Performance</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Stop</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in the navigation pane.</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toolbar, select the </a:t>
            </a:r>
            <a:r>
              <a:rPr lang="en-GB" sz="1000" b="1" i="0" kern="1200" baseline="0" dirty="0">
                <a:solidFill>
                  <a:schemeClr val="tx1"/>
                </a:solidFill>
                <a:effectLst/>
                <a:latin typeface="Segoe UI" panose="020B0502040204020203" pitchFamily="34" charset="0"/>
                <a:ea typeface="+mn-ea"/>
                <a:cs typeface="+mn-cs"/>
              </a:rPr>
              <a:t>View log data</a:t>
            </a:r>
            <a:r>
              <a:rPr lang="en-GB" sz="1000" b="0" i="0" kern="1200" baseline="0" dirty="0">
                <a:solidFill>
                  <a:schemeClr val="tx1"/>
                </a:solidFill>
                <a:effectLst/>
                <a:latin typeface="Segoe UI" panose="020B0502040204020203" pitchFamily="34" charset="0"/>
                <a:ea typeface="+mn-ea"/>
                <a:cs typeface="+mn-cs"/>
              </a:rPr>
              <a:t> icon.</a:t>
            </a:r>
          </a:p>
        </p:txBody>
      </p:sp>
      <p:sp>
        <p:nvSpPr>
          <p:cNvPr id="4" name="Slide Number Placeholder 3"/>
          <p:cNvSpPr>
            <a:spLocks noGrp="1"/>
          </p:cNvSpPr>
          <p:nvPr>
            <p:ph type="sldNum" sz="quarter" idx="10"/>
          </p:nvPr>
        </p:nvSpPr>
        <p:spPr/>
        <p:txBody>
          <a:bodyPr/>
          <a:lstStyle/>
          <a:p>
            <a:fld id="{68B554F4-CAF1-419B-A28B-733301D939E6}" type="slidenum">
              <a:rPr lang="en-US" smtClean="0"/>
              <a:pPr/>
              <a:t>21</a:t>
            </a:fld>
            <a:endParaRPr lang="en-US" dirty="0"/>
          </a:p>
        </p:txBody>
      </p:sp>
      <p:sp>
        <p:nvSpPr>
          <p:cNvPr id="6" name="Date Placeholder 5"/>
          <p:cNvSpPr>
            <a:spLocks noGrp="1"/>
          </p:cNvSpPr>
          <p:nvPr>
            <p:ph type="dt" idx="11"/>
          </p:nvPr>
        </p:nvSpPr>
        <p:spPr/>
        <p:txBody>
          <a:bodyPr/>
          <a:lstStyle/>
          <a:p>
            <a:r>
              <a:rPr lang="en-GB" dirty="0"/>
              <a:t>Module 11: Server and performance monitoring in Windows Server</a:t>
            </a:r>
            <a:endParaRPr lang="en-US" dirty="0"/>
          </a:p>
        </p:txBody>
      </p:sp>
      <p:sp>
        <p:nvSpPr>
          <p:cNvPr id="7" name="Footer Placeholder 6"/>
          <p:cNvSpPr>
            <a:spLocks noGrp="1"/>
          </p:cNvSpPr>
          <p:nvPr>
            <p:ph type="ftr" sz="quarter" idx="12"/>
          </p:nvPr>
        </p:nvSpPr>
        <p:spPr/>
        <p:txBody>
          <a:bodyPr/>
          <a:lstStyle/>
          <a:p>
            <a:r>
              <a:rPr lang="en-US" noProof="0" dirty="0"/>
              <a:t>© Microsoft Corporation</a:t>
            </a:r>
            <a:endParaRPr lang="en-US" dirty="0"/>
          </a:p>
        </p:txBody>
      </p:sp>
      <p:sp>
        <p:nvSpPr>
          <p:cNvPr id="8" name="Header Placeholder 7"/>
          <p:cNvSpPr>
            <a:spLocks noGrp="1"/>
          </p:cNvSpPr>
          <p:nvPr>
            <p:ph type="hdr" sz="quarter" idx="13"/>
          </p:nvPr>
        </p:nvSpPr>
        <p:spPr/>
        <p:txBody>
          <a:bodyPr/>
          <a:lstStyle/>
          <a:p>
            <a:r>
              <a:rPr lang="en-GB" dirty="0"/>
              <a:t>WS-011 Windows Server 2019 Administration</a:t>
            </a:r>
            <a:endParaRPr lang="en-US" dirty="0"/>
          </a:p>
        </p:txBody>
      </p:sp>
      <p:sp>
        <p:nvSpPr>
          <p:cNvPr id="14" name="Slide Image Placeholder 13"/>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687912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28600" indent="-228600">
              <a:buFont typeface="+mj-lt"/>
              <a:buAutoNum type="arabicPeriod" startAt="5"/>
            </a:pPr>
            <a:r>
              <a:rPr lang="en-GB" dirty="0"/>
              <a:t>In the </a:t>
            </a:r>
            <a:r>
              <a:rPr lang="en-GB" b="1" dirty="0"/>
              <a:t>Performance Monitor Properties</a:t>
            </a:r>
            <a:r>
              <a:rPr lang="en-GB" dirty="0"/>
              <a:t> dialog box, select </a:t>
            </a:r>
            <a:r>
              <a:rPr lang="en-GB" b="1" dirty="0"/>
              <a:t>Log files</a:t>
            </a:r>
            <a:r>
              <a:rPr lang="en-GB" dirty="0"/>
              <a:t> on the </a:t>
            </a:r>
            <a:r>
              <a:rPr lang="en-GB" b="1" dirty="0"/>
              <a:t>Source</a:t>
            </a:r>
            <a:r>
              <a:rPr lang="en-GB" dirty="0"/>
              <a:t> tab, and then select </a:t>
            </a:r>
            <a:r>
              <a:rPr lang="en-GB" b="1" dirty="0"/>
              <a:t>Add</a:t>
            </a:r>
            <a:r>
              <a:rPr lang="en-GB" dirty="0"/>
              <a:t>.</a:t>
            </a:r>
          </a:p>
          <a:p>
            <a:pPr marL="228600" indent="-228600">
              <a:buFont typeface="+mj-lt"/>
              <a:buAutoNum type="arabicPeriod" startAt="5"/>
            </a:pPr>
            <a:r>
              <a:rPr lang="en-GB" dirty="0"/>
              <a:t>In the </a:t>
            </a:r>
            <a:r>
              <a:rPr lang="en-GB" b="1" dirty="0"/>
              <a:t>Select Log File</a:t>
            </a:r>
            <a:r>
              <a:rPr lang="en-GB" dirty="0"/>
              <a:t> dialog box, double-click or select </a:t>
            </a:r>
            <a:r>
              <a:rPr lang="en-GB" b="1" dirty="0"/>
              <a:t>Admin</a:t>
            </a:r>
            <a:r>
              <a:rPr lang="en-GB" dirty="0"/>
              <a:t>, and then select Enter.</a:t>
            </a:r>
          </a:p>
          <a:p>
            <a:pPr marL="228600" indent="-228600">
              <a:buFont typeface="+mj-lt"/>
              <a:buAutoNum type="arabicPeriod" startAt="5"/>
            </a:pPr>
            <a:r>
              <a:rPr lang="en-GB" dirty="0"/>
              <a:t>Double-click or select </a:t>
            </a:r>
            <a:r>
              <a:rPr lang="en-GB" b="1" dirty="0"/>
              <a:t>SEA-ADM1 Performance</a:t>
            </a:r>
            <a:r>
              <a:rPr lang="en-GB" dirty="0"/>
              <a:t> and then select Enter, double-click or select the </a:t>
            </a:r>
            <a:r>
              <a:rPr lang="en-GB" b="1" dirty="0"/>
              <a:t>SEA-ADM1_date-000001</a:t>
            </a:r>
            <a:r>
              <a:rPr lang="en-GB" dirty="0"/>
              <a:t> folder and then select Enter, and then double-click or select </a:t>
            </a:r>
            <a:r>
              <a:rPr lang="en-GB" b="1" dirty="0"/>
              <a:t>DataCollector01.blg</a:t>
            </a:r>
            <a:r>
              <a:rPr lang="en-GB" dirty="0"/>
              <a:t> and then select Enter.</a:t>
            </a:r>
          </a:p>
          <a:p>
            <a:pPr marL="228600" indent="-228600">
              <a:buFont typeface="+mj-lt"/>
              <a:buAutoNum type="arabicPeriod" startAt="5"/>
            </a:pPr>
            <a:r>
              <a:rPr lang="en-GB" dirty="0"/>
              <a:t>Select the </a:t>
            </a:r>
            <a:r>
              <a:rPr lang="en-GB" b="1" dirty="0"/>
              <a:t>Data</a:t>
            </a:r>
            <a:r>
              <a:rPr lang="en-GB" dirty="0"/>
              <a:t> tab, and then select </a:t>
            </a:r>
            <a:r>
              <a:rPr lang="en-GB" b="1" dirty="0"/>
              <a:t>Add</a:t>
            </a:r>
            <a:r>
              <a:rPr lang="en-GB" dirty="0"/>
              <a:t>.</a:t>
            </a:r>
          </a:p>
          <a:p>
            <a:pPr marL="228600" indent="-228600">
              <a:buFont typeface="+mj-lt"/>
              <a:buAutoNum type="arabicPeriod" startAt="5"/>
            </a:pPr>
            <a:r>
              <a:rPr lang="en-GB" dirty="0"/>
              <a:t>In the </a:t>
            </a:r>
            <a:r>
              <a:rPr lang="en-GB" b="1" dirty="0"/>
              <a:t>Add Counters</a:t>
            </a:r>
            <a:r>
              <a:rPr lang="en-GB" dirty="0"/>
              <a:t> dialog box, in the </a:t>
            </a:r>
            <a:r>
              <a:rPr lang="en-GB" b="1" dirty="0"/>
              <a:t>Available counters</a:t>
            </a:r>
            <a:r>
              <a:rPr lang="en-GB" dirty="0"/>
              <a:t> list, expand </a:t>
            </a:r>
            <a:r>
              <a:rPr lang="en-GB" b="1" dirty="0"/>
              <a:t>Memory</a:t>
            </a:r>
            <a:r>
              <a:rPr lang="en-GB" dirty="0"/>
              <a:t>, select </a:t>
            </a:r>
            <a:r>
              <a:rPr lang="en-GB" b="1" dirty="0"/>
              <a:t>Pages/sec</a:t>
            </a:r>
            <a:r>
              <a:rPr lang="en-GB" dirty="0"/>
              <a:t>, and then select </a:t>
            </a:r>
            <a:r>
              <a:rPr lang="en-GB" b="1" dirty="0"/>
              <a:t>Add</a:t>
            </a:r>
            <a:r>
              <a:rPr lang="en-GB" dirty="0"/>
              <a:t>.</a:t>
            </a:r>
          </a:p>
          <a:p>
            <a:pPr marL="228600" indent="-228600">
              <a:buFont typeface="+mj-lt"/>
              <a:buAutoNum type="arabicPeriod" startAt="5"/>
            </a:pPr>
            <a:r>
              <a:rPr lang="en-GB" dirty="0"/>
              <a:t>Expand </a:t>
            </a:r>
            <a:r>
              <a:rPr lang="en-GB" b="1" dirty="0"/>
              <a:t>Network Interface</a:t>
            </a:r>
            <a:r>
              <a:rPr lang="en-GB" dirty="0"/>
              <a:t>, select </a:t>
            </a:r>
            <a:r>
              <a:rPr lang="en-GB" b="1" dirty="0"/>
              <a:t>Bytes Total/sec</a:t>
            </a:r>
            <a:r>
              <a:rPr lang="en-GB" dirty="0"/>
              <a:t>, and then select </a:t>
            </a:r>
            <a:r>
              <a:rPr lang="en-GB" b="1" dirty="0"/>
              <a:t>Add</a:t>
            </a:r>
            <a:r>
              <a:rPr lang="en-GB" dirty="0"/>
              <a:t>.</a:t>
            </a:r>
          </a:p>
          <a:p>
            <a:pPr marL="228600" indent="-228600">
              <a:buFont typeface="+mj-lt"/>
              <a:buAutoNum type="arabicPeriod" startAt="5"/>
            </a:pPr>
            <a:r>
              <a:rPr lang="en-GB" dirty="0"/>
              <a:t>Expand </a:t>
            </a:r>
            <a:r>
              <a:rPr lang="en-GB" b="1" dirty="0"/>
              <a:t>PhysicalDisk</a:t>
            </a:r>
            <a:r>
              <a:rPr lang="en-GB" dirty="0"/>
              <a:t>, select </a:t>
            </a:r>
            <a:r>
              <a:rPr lang="en-GB" b="1" dirty="0"/>
              <a:t>%Disk Time</a:t>
            </a:r>
            <a:r>
              <a:rPr lang="en-GB" dirty="0"/>
              <a:t>, and then select </a:t>
            </a:r>
            <a:r>
              <a:rPr lang="en-GB" b="1" dirty="0"/>
              <a:t>Add</a:t>
            </a:r>
            <a:r>
              <a:rPr lang="en-GB" dirty="0"/>
              <a:t>.</a:t>
            </a:r>
          </a:p>
          <a:p>
            <a:pPr marL="228600" indent="-228600">
              <a:buFont typeface="+mj-lt"/>
              <a:buAutoNum type="arabicPeriod" startAt="5"/>
            </a:pPr>
            <a:r>
              <a:rPr lang="en-GB" dirty="0"/>
              <a:t>Select </a:t>
            </a:r>
            <a:r>
              <a:rPr lang="en-GB" b="1" dirty="0"/>
              <a:t>Avg. Disk Queue Length</a:t>
            </a:r>
            <a:r>
              <a:rPr lang="en-GB" dirty="0"/>
              <a:t>, and then select </a:t>
            </a:r>
            <a:r>
              <a:rPr lang="en-GB" b="1" dirty="0"/>
              <a:t>Add</a:t>
            </a:r>
            <a:r>
              <a:rPr lang="en-GB" dirty="0"/>
              <a:t>.</a:t>
            </a:r>
          </a:p>
          <a:p>
            <a:pPr marL="228600" indent="-228600">
              <a:buFont typeface="+mj-lt"/>
              <a:buAutoNum type="arabicPeriod" startAt="5"/>
            </a:pPr>
            <a:r>
              <a:rPr lang="en-GB" dirty="0"/>
              <a:t>Expand </a:t>
            </a:r>
            <a:r>
              <a:rPr lang="en-GB" b="1" dirty="0"/>
              <a:t>Processor</a:t>
            </a:r>
            <a:r>
              <a:rPr lang="en-GB" dirty="0"/>
              <a:t>, select </a:t>
            </a:r>
            <a:r>
              <a:rPr lang="en-GB" b="1" dirty="0"/>
              <a:t>%Processor Time</a:t>
            </a:r>
            <a:r>
              <a:rPr lang="en-GB" dirty="0"/>
              <a:t>, and then select </a:t>
            </a:r>
            <a:r>
              <a:rPr lang="en-GB" b="1" dirty="0"/>
              <a:t>Add</a:t>
            </a:r>
            <a:r>
              <a:rPr lang="en-GB" dirty="0"/>
              <a:t>.</a:t>
            </a:r>
          </a:p>
          <a:p>
            <a:pPr marL="228600" indent="-228600">
              <a:buFont typeface="+mj-lt"/>
              <a:buAutoNum type="arabicPeriod" startAt="5"/>
            </a:pPr>
            <a:r>
              <a:rPr lang="en-GB" dirty="0"/>
              <a:t>Expand </a:t>
            </a:r>
            <a:r>
              <a:rPr lang="en-GB" b="1" dirty="0"/>
              <a:t>System</a:t>
            </a:r>
            <a:r>
              <a:rPr lang="en-GB" dirty="0"/>
              <a:t>, select </a:t>
            </a:r>
            <a:r>
              <a:rPr lang="en-GB" b="1" dirty="0"/>
              <a:t>Processor Queue Length</a:t>
            </a:r>
            <a:r>
              <a:rPr lang="en-GB" dirty="0"/>
              <a:t>, select </a:t>
            </a:r>
            <a:r>
              <a:rPr lang="en-GB" b="1" dirty="0"/>
              <a:t>Add</a:t>
            </a:r>
            <a:r>
              <a:rPr lang="en-GB" dirty="0"/>
              <a:t>, and then select </a:t>
            </a:r>
            <a:r>
              <a:rPr lang="en-GB" b="1" dirty="0"/>
              <a:t>OK</a:t>
            </a:r>
            <a:r>
              <a:rPr lang="en-GB" dirty="0"/>
              <a:t>.</a:t>
            </a:r>
          </a:p>
          <a:p>
            <a:pPr marL="228600" indent="-228600">
              <a:buFont typeface="+mj-lt"/>
              <a:buAutoNum type="arabicPeriod" startAt="5"/>
            </a:pPr>
            <a:r>
              <a:rPr lang="en-GB" dirty="0"/>
              <a:t>In the </a:t>
            </a:r>
            <a:r>
              <a:rPr lang="en-GB" b="1" dirty="0"/>
              <a:t>Performance Monitor Properties</a:t>
            </a:r>
            <a:r>
              <a:rPr lang="en-GB" dirty="0"/>
              <a:t> dialog box, select </a:t>
            </a:r>
            <a:r>
              <a:rPr lang="en-GB" b="1" dirty="0"/>
              <a:t>OK</a:t>
            </a:r>
            <a:r>
              <a:rPr lang="en-GB" dirty="0"/>
              <a:t>.</a:t>
            </a:r>
          </a:p>
          <a:p>
            <a:pPr marL="228600" indent="-228600">
              <a:buFont typeface="+mj-lt"/>
              <a:buAutoNum type="arabicPeriod" startAt="5"/>
            </a:pPr>
            <a:r>
              <a:rPr lang="en-GB" dirty="0"/>
              <a:t>On the toolbar, on the </a:t>
            </a:r>
            <a:r>
              <a:rPr lang="en-GB" b="1" dirty="0"/>
              <a:t>Change graph type</a:t>
            </a:r>
            <a:r>
              <a:rPr lang="en-GB" dirty="0"/>
              <a:t> icon, select the down arrow, and then select </a:t>
            </a:r>
            <a:r>
              <a:rPr lang="en-GB" b="1" dirty="0"/>
              <a:t>Report</a:t>
            </a:r>
            <a:r>
              <a:rPr lang="en-GB" dirty="0"/>
              <a:t>.</a:t>
            </a:r>
          </a:p>
          <a:p>
            <a:pPr lvl="0">
              <a:lnSpc>
                <a:spcPct val="115000"/>
              </a:lnSpc>
              <a:spcAft>
                <a:spcPts val="995"/>
              </a:spcAft>
            </a:pPr>
            <a:endPar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22</a:t>
            </a:fld>
            <a:endParaRPr lang="en-US" dirty="0"/>
          </a:p>
        </p:txBody>
      </p:sp>
      <p:sp>
        <p:nvSpPr>
          <p:cNvPr id="6" name="Date Placeholder 5"/>
          <p:cNvSpPr>
            <a:spLocks noGrp="1"/>
          </p:cNvSpPr>
          <p:nvPr>
            <p:ph type="dt" idx="11"/>
          </p:nvPr>
        </p:nvSpPr>
        <p:spPr/>
        <p:txBody>
          <a:bodyPr/>
          <a:lstStyle/>
          <a:p>
            <a:r>
              <a:rPr lang="en-GB" dirty="0"/>
              <a:t>Module 11: Server and performance monitoring in Windows Server</a:t>
            </a:r>
            <a:endParaRPr lang="en-US" dirty="0"/>
          </a:p>
        </p:txBody>
      </p:sp>
      <p:sp>
        <p:nvSpPr>
          <p:cNvPr id="7" name="Footer Placeholder 6"/>
          <p:cNvSpPr>
            <a:spLocks noGrp="1"/>
          </p:cNvSpPr>
          <p:nvPr>
            <p:ph type="ftr" sz="quarter" idx="12"/>
          </p:nvPr>
        </p:nvSpPr>
        <p:spPr/>
        <p:txBody>
          <a:bodyPr/>
          <a:lstStyle/>
          <a:p>
            <a:r>
              <a:rPr lang="en-US" noProof="0" dirty="0"/>
              <a:t>© Microsoft Corporation</a:t>
            </a:r>
            <a:endParaRPr lang="en-US" dirty="0"/>
          </a:p>
        </p:txBody>
      </p:sp>
      <p:sp>
        <p:nvSpPr>
          <p:cNvPr id="8" name="Header Placeholder 7"/>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77707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000" b="0" i="0" kern="1200" baseline="0" dirty="0">
                <a:solidFill>
                  <a:schemeClr val="tx1"/>
                </a:solidFill>
                <a:effectLst/>
                <a:latin typeface="Segoe UI" panose="020B0502040204020203" pitchFamily="34" charset="0"/>
                <a:ea typeface="+mn-ea"/>
                <a:cs typeface="+mn-cs"/>
              </a:rPr>
              <a:t>Leave the virtual machines (VMs) running for subsequent demonstrations.</a:t>
            </a:r>
          </a:p>
          <a:p>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Preparation steps</a:t>
            </a:r>
          </a:p>
          <a:p>
            <a:r>
              <a:rPr lang="en-GB" sz="1000" b="0" i="0" kern="1200" baseline="0" dirty="0">
                <a:solidFill>
                  <a:schemeClr val="tx1"/>
                </a:solidFill>
                <a:effectLst/>
                <a:latin typeface="Segoe UI" panose="020B0502040204020203" pitchFamily="34" charset="0"/>
                <a:ea typeface="+mn-ea"/>
                <a:cs typeface="+mn-cs"/>
              </a:rPr>
              <a:t>The required VMs, </a:t>
            </a:r>
            <a:r>
              <a:rPr lang="en-GB" sz="1000" b="1" i="0" kern="1200" baseline="0" dirty="0">
                <a:solidFill>
                  <a:schemeClr val="tx1"/>
                </a:solidFill>
                <a:effectLst/>
                <a:latin typeface="Segoe UI" panose="020B0502040204020203" pitchFamily="34" charset="0"/>
                <a:ea typeface="+mn-ea"/>
                <a:cs typeface="+mn-cs"/>
              </a:rPr>
              <a:t>WS-011T00A-SEA-DC1</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WS-011T00A-SEA-ADM1</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WS-011T00A-SEA-CL1</a:t>
            </a:r>
            <a:r>
              <a:rPr lang="en-GB" sz="1000" b="0" i="0" kern="1200" baseline="0" dirty="0">
                <a:solidFill>
                  <a:schemeClr val="tx1"/>
                </a:solidFill>
                <a:effectLst/>
                <a:latin typeface="Segoe UI" panose="020B0502040204020203" pitchFamily="34" charset="0"/>
                <a:ea typeface="+mn-ea"/>
                <a:cs typeface="+mn-cs"/>
              </a:rPr>
              <a:t>, should be running after the preceding demonstration.</a:t>
            </a:r>
          </a:p>
          <a:p>
            <a:endParaRPr lang="en-GB" sz="1000" b="0" i="0" kern="1200" baseline="0" dirty="0">
              <a:solidFill>
                <a:schemeClr val="tx1"/>
              </a:solidFill>
              <a:effectLst/>
              <a:latin typeface="Segoe UI" panose="020B0502040204020203" pitchFamily="34" charset="0"/>
              <a:ea typeface="+mn-ea"/>
              <a:cs typeface="+mn-cs"/>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sz="1000" b="1" i="0" kern="1200" baseline="0" dirty="0">
                <a:solidFill>
                  <a:schemeClr val="tx1"/>
                </a:solidFill>
                <a:effectLst/>
                <a:latin typeface="Segoe UI" panose="020B0502040204020203" pitchFamily="34" charset="0"/>
                <a:ea typeface="+mn-ea"/>
                <a:cs typeface="+mn-cs"/>
              </a:rPr>
              <a:t>Demonstration steps</a:t>
            </a:r>
          </a:p>
          <a:p>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Create a data collector set with an alert counter</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 in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Data Collector Sets</a:t>
            </a:r>
            <a:r>
              <a:rPr lang="en-GB" sz="1000" b="0" i="0" kern="1200" baseline="0" dirty="0">
                <a:solidFill>
                  <a:schemeClr val="tx1"/>
                </a:solidFill>
                <a:effectLst/>
                <a:latin typeface="Segoe UI" panose="020B0502040204020203" pitchFamily="34" charset="0"/>
                <a:ea typeface="+mn-ea"/>
                <a:cs typeface="+mn-cs"/>
              </a:rPr>
              <a:t> in the navigation pane, and then select </a:t>
            </a:r>
            <a:r>
              <a:rPr lang="en-GB" sz="1000" b="1" i="0" kern="1200" baseline="0" dirty="0">
                <a:solidFill>
                  <a:schemeClr val="tx1"/>
                </a:solidFill>
                <a:effectLst/>
                <a:latin typeface="Segoe UI" panose="020B0502040204020203" pitchFamily="34" charset="0"/>
                <a:ea typeface="+mn-ea"/>
                <a:cs typeface="+mn-cs"/>
              </a:rPr>
              <a:t>User Defined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Right-click or access the context menu for </a:t>
            </a:r>
            <a:r>
              <a:rPr lang="en-GB" sz="1000" b="1" i="0" kern="1200" baseline="0" dirty="0">
                <a:solidFill>
                  <a:schemeClr val="tx1"/>
                </a:solidFill>
                <a:effectLst/>
                <a:latin typeface="Segoe UI" panose="020B0502040204020203" pitchFamily="34" charset="0"/>
                <a:ea typeface="+mn-ea"/>
                <a:cs typeface="+mn-cs"/>
              </a:rPr>
              <a:t>User Defined</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New</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Data Collector Set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Create New Data Collector Set Wizard</a:t>
            </a:r>
            <a:r>
              <a:rPr lang="en-GB" sz="1000" b="0" i="0" kern="1200" baseline="0" dirty="0">
                <a:solidFill>
                  <a:schemeClr val="tx1"/>
                </a:solidFill>
                <a:effectLst/>
                <a:latin typeface="Segoe UI" panose="020B0502040204020203" pitchFamily="34" charset="0"/>
                <a:ea typeface="+mn-ea"/>
                <a:cs typeface="+mn-cs"/>
              </a:rPr>
              <a:t>, enter </a:t>
            </a:r>
            <a:r>
              <a:rPr lang="en-GB" sz="1000" b="1" i="0" kern="1200" baseline="0" dirty="0">
                <a:solidFill>
                  <a:schemeClr val="tx1"/>
                </a:solidFill>
                <a:effectLst/>
                <a:latin typeface="Segoe UI" panose="020B0502040204020203" pitchFamily="34" charset="0"/>
                <a:ea typeface="+mn-ea"/>
                <a:cs typeface="+mn-cs"/>
              </a:rPr>
              <a:t>SEA-ADM1 Alert</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Name</a:t>
            </a:r>
            <a:r>
              <a:rPr lang="en-GB" sz="1000" b="0" i="0" kern="1200" baseline="0" dirty="0">
                <a:solidFill>
                  <a:schemeClr val="tx1"/>
                </a:solidFill>
                <a:effectLst/>
                <a:latin typeface="Segoe UI" panose="020B0502040204020203" pitchFamily="34" charset="0"/>
                <a:ea typeface="+mn-ea"/>
                <a:cs typeface="+mn-cs"/>
              </a:rPr>
              <a:t> box.</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Create manually (Advanced)</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What type of data do you want to include?</a:t>
            </a:r>
            <a:r>
              <a:rPr lang="en-GB" sz="1000" b="0" i="0" kern="1200" baseline="0" dirty="0">
                <a:solidFill>
                  <a:schemeClr val="tx1"/>
                </a:solidFill>
                <a:effectLst/>
                <a:latin typeface="Segoe UI" panose="020B0502040204020203" pitchFamily="34" charset="0"/>
                <a:ea typeface="+mn-ea"/>
                <a:cs typeface="+mn-cs"/>
              </a:rPr>
              <a:t> page, select </a:t>
            </a:r>
            <a:r>
              <a:rPr lang="en-GB" sz="1000" b="1" i="0" kern="1200" baseline="0" dirty="0">
                <a:solidFill>
                  <a:schemeClr val="tx1"/>
                </a:solidFill>
                <a:effectLst/>
                <a:latin typeface="Segoe UI" panose="020B0502040204020203" pitchFamily="34" charset="0"/>
                <a:ea typeface="+mn-ea"/>
                <a:cs typeface="+mn-cs"/>
              </a:rPr>
              <a:t>Performance Counter Alert</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Which performance counters would you like to monitor?</a:t>
            </a:r>
            <a:r>
              <a:rPr lang="en-GB" sz="1000" b="0" i="0" kern="1200" baseline="0" dirty="0">
                <a:solidFill>
                  <a:schemeClr val="tx1"/>
                </a:solidFill>
                <a:effectLst/>
                <a:latin typeface="Segoe UI" panose="020B0502040204020203" pitchFamily="34" charset="0"/>
                <a:ea typeface="+mn-ea"/>
                <a:cs typeface="+mn-cs"/>
              </a:rPr>
              <a:t> page,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Available counters</a:t>
            </a:r>
            <a:r>
              <a:rPr lang="en-GB" sz="1000" b="0" i="0" kern="1200" baseline="0" dirty="0">
                <a:solidFill>
                  <a:schemeClr val="tx1"/>
                </a:solidFill>
                <a:effectLst/>
                <a:latin typeface="Segoe UI" panose="020B0502040204020203" pitchFamily="34" charset="0"/>
                <a:ea typeface="+mn-ea"/>
                <a:cs typeface="+mn-cs"/>
              </a:rPr>
              <a:t> list, expand </a:t>
            </a:r>
            <a:r>
              <a:rPr lang="en-GB" sz="1000" b="1" i="0" kern="1200" baseline="0" dirty="0">
                <a:solidFill>
                  <a:schemeClr val="tx1"/>
                </a:solidFill>
                <a:effectLst/>
                <a:latin typeface="Segoe UI" panose="020B0502040204020203" pitchFamily="34" charset="0"/>
                <a:ea typeface="+mn-ea"/>
                <a:cs typeface="+mn-cs"/>
              </a:rPr>
              <a:t>Processor</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%Processor Time</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Which performance counters would you like to monitor?</a:t>
            </a:r>
            <a:r>
              <a:rPr lang="en-GB" sz="1000" b="0" i="0" kern="1200" baseline="0" dirty="0">
                <a:solidFill>
                  <a:schemeClr val="tx1"/>
                </a:solidFill>
                <a:effectLst/>
                <a:latin typeface="Segoe UI" panose="020B0502040204020203" pitchFamily="34" charset="0"/>
                <a:ea typeface="+mn-ea"/>
                <a:cs typeface="+mn-cs"/>
              </a:rPr>
              <a:t> page, in the </a:t>
            </a:r>
            <a:r>
              <a:rPr lang="en-GB" sz="1000" b="1" i="0" kern="1200" baseline="0" dirty="0">
                <a:solidFill>
                  <a:schemeClr val="tx1"/>
                </a:solidFill>
                <a:effectLst/>
                <a:latin typeface="Segoe UI" panose="020B0502040204020203" pitchFamily="34" charset="0"/>
                <a:ea typeface="+mn-ea"/>
                <a:cs typeface="+mn-cs"/>
              </a:rPr>
              <a:t>Alert when</a:t>
            </a:r>
            <a:r>
              <a:rPr lang="en-GB" sz="1000" b="0" i="0" kern="1200" baseline="0" dirty="0">
                <a:solidFill>
                  <a:schemeClr val="tx1"/>
                </a:solidFill>
                <a:effectLst/>
                <a:latin typeface="Segoe UI" panose="020B0502040204020203" pitchFamily="34" charset="0"/>
                <a:ea typeface="+mn-ea"/>
                <a:cs typeface="+mn-cs"/>
              </a:rPr>
              <a:t> list, select </a:t>
            </a:r>
            <a:r>
              <a:rPr lang="en-GB" sz="1000" b="1" i="0" kern="1200" baseline="0" dirty="0">
                <a:solidFill>
                  <a:schemeClr val="tx1"/>
                </a:solidFill>
                <a:effectLst/>
                <a:latin typeface="Segoe UI" panose="020B0502040204020203" pitchFamily="34" charset="0"/>
                <a:ea typeface="+mn-ea"/>
                <a:cs typeface="+mn-cs"/>
              </a:rPr>
              <a:t>Above</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Limit</a:t>
            </a:r>
            <a:r>
              <a:rPr lang="en-GB" sz="1000" b="0" i="0" kern="1200" baseline="0" dirty="0">
                <a:solidFill>
                  <a:schemeClr val="tx1"/>
                </a:solidFill>
                <a:effectLst/>
                <a:latin typeface="Segoe UI" panose="020B0502040204020203" pitchFamily="34" charset="0"/>
                <a:ea typeface="+mn-ea"/>
                <a:cs typeface="+mn-cs"/>
              </a:rPr>
              <a:t> box, enter </a:t>
            </a:r>
            <a:r>
              <a:rPr lang="en-GB" sz="1000" b="1" i="0" kern="1200" baseline="0" dirty="0">
                <a:solidFill>
                  <a:schemeClr val="tx1"/>
                </a:solidFill>
                <a:effectLst/>
                <a:latin typeface="Segoe UI" panose="020B0502040204020203" pitchFamily="34" charset="0"/>
                <a:ea typeface="+mn-ea"/>
                <a:cs typeface="+mn-cs"/>
              </a:rPr>
              <a:t>10</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Next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a:t>
            </a:r>
            <a:r>
              <a:rPr lang="en-GB" sz="1000" b="1" i="0" kern="1200" baseline="0" dirty="0">
                <a:solidFill>
                  <a:schemeClr val="tx1"/>
                </a:solidFill>
                <a:effectLst/>
                <a:latin typeface="Segoe UI" panose="020B0502040204020203" pitchFamily="34" charset="0"/>
                <a:ea typeface="+mn-ea"/>
                <a:cs typeface="+mn-cs"/>
              </a:rPr>
              <a:t>Create the data collector set?</a:t>
            </a:r>
            <a:r>
              <a:rPr lang="en-GB" sz="1000" b="0" i="0" kern="1200" baseline="0" dirty="0">
                <a:solidFill>
                  <a:schemeClr val="tx1"/>
                </a:solidFill>
                <a:effectLst/>
                <a:latin typeface="Segoe UI" panose="020B0502040204020203" pitchFamily="34" charset="0"/>
                <a:ea typeface="+mn-ea"/>
                <a:cs typeface="+mn-cs"/>
              </a:rPr>
              <a:t> page, select </a:t>
            </a:r>
            <a:r>
              <a:rPr lang="en-GB" sz="1000" b="1" i="0" kern="1200" baseline="0" dirty="0">
                <a:solidFill>
                  <a:schemeClr val="tx1"/>
                </a:solidFill>
                <a:effectLst/>
                <a:latin typeface="Segoe UI" panose="020B0502040204020203" pitchFamily="34" charset="0"/>
                <a:ea typeface="+mn-ea"/>
                <a:cs typeface="+mn-cs"/>
              </a:rPr>
              <a:t>Finish</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navigation pane, expand the </a:t>
            </a:r>
            <a:r>
              <a:rPr lang="en-GB" sz="1000" b="1" i="0" kern="1200" baseline="0" dirty="0">
                <a:solidFill>
                  <a:schemeClr val="tx1"/>
                </a:solidFill>
                <a:effectLst/>
                <a:latin typeface="Segoe UI" panose="020B0502040204020203" pitchFamily="34" charset="0"/>
                <a:ea typeface="+mn-ea"/>
                <a:cs typeface="+mn-cs"/>
              </a:rPr>
              <a:t>User Defined</a:t>
            </a:r>
            <a:r>
              <a:rPr lang="en-GB" sz="1000" b="0" i="0" kern="1200" baseline="0" dirty="0">
                <a:solidFill>
                  <a:schemeClr val="tx1"/>
                </a:solidFill>
                <a:effectLst/>
                <a:latin typeface="Segoe UI" panose="020B0502040204020203" pitchFamily="34" charset="0"/>
                <a:ea typeface="+mn-ea"/>
                <a:cs typeface="+mn-cs"/>
              </a:rPr>
              <a:t> node, and then select </a:t>
            </a:r>
            <a:r>
              <a:rPr lang="en-GB" sz="1000" b="1" i="0" kern="1200" baseline="0" dirty="0">
                <a:solidFill>
                  <a:schemeClr val="tx1"/>
                </a:solidFill>
                <a:effectLst/>
                <a:latin typeface="Segoe UI" panose="020B0502040204020203" pitchFamily="34" charset="0"/>
                <a:ea typeface="+mn-ea"/>
                <a:cs typeface="+mn-cs"/>
              </a:rPr>
              <a:t>SEA-ADM1 Alert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results pane, right-click or access the context menu for </a:t>
            </a:r>
            <a:r>
              <a:rPr lang="en-GB" sz="1000" b="1" i="0" kern="1200" baseline="0" dirty="0">
                <a:solidFill>
                  <a:schemeClr val="tx1"/>
                </a:solidFill>
                <a:effectLst/>
                <a:latin typeface="Segoe UI" panose="020B0502040204020203" pitchFamily="34" charset="0"/>
                <a:ea typeface="+mn-ea"/>
                <a:cs typeface="+mn-cs"/>
              </a:rPr>
              <a:t>DataCollector01</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Properties</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DataCollector01 Properties</a:t>
            </a:r>
            <a:r>
              <a:rPr lang="en-GB" sz="1000" b="0" i="0" kern="1200" baseline="0" dirty="0">
                <a:solidFill>
                  <a:schemeClr val="tx1"/>
                </a:solidFill>
                <a:effectLst/>
                <a:latin typeface="Segoe UI" panose="020B0502040204020203" pitchFamily="34" charset="0"/>
                <a:ea typeface="+mn-ea"/>
                <a:cs typeface="+mn-cs"/>
              </a:rPr>
              <a:t> dialog box, in the </a:t>
            </a:r>
            <a:r>
              <a:rPr lang="en-GB" sz="1000" b="1" i="0" kern="1200" baseline="0" dirty="0">
                <a:solidFill>
                  <a:schemeClr val="tx1"/>
                </a:solidFill>
                <a:effectLst/>
                <a:latin typeface="Segoe UI" panose="020B0502040204020203" pitchFamily="34" charset="0"/>
                <a:ea typeface="+mn-ea"/>
                <a:cs typeface="+mn-cs"/>
              </a:rPr>
              <a:t>Sample interval</a:t>
            </a:r>
            <a:r>
              <a:rPr lang="en-GB" sz="1000" b="0" i="0" kern="1200" baseline="0" dirty="0">
                <a:solidFill>
                  <a:schemeClr val="tx1"/>
                </a:solidFill>
                <a:effectLst/>
                <a:latin typeface="Segoe UI" panose="020B0502040204020203" pitchFamily="34" charset="0"/>
                <a:ea typeface="+mn-ea"/>
                <a:cs typeface="+mn-cs"/>
              </a:rPr>
              <a:t> box, enter </a:t>
            </a:r>
            <a:r>
              <a:rPr lang="en-GB" sz="1000" b="1" i="0" kern="1200" baseline="0" dirty="0">
                <a:solidFill>
                  <a:schemeClr val="tx1"/>
                </a:solidFill>
                <a:effectLst/>
                <a:latin typeface="Segoe UI" panose="020B0502040204020203" pitchFamily="34" charset="0"/>
                <a:ea typeface="+mn-ea"/>
                <a:cs typeface="+mn-cs"/>
              </a:rPr>
              <a:t>1</a:t>
            </a:r>
            <a:r>
              <a:rPr lang="en-GB" sz="1000" b="0" i="0" kern="1200" baseline="0" dirty="0">
                <a:solidFill>
                  <a:schemeClr val="tx1"/>
                </a:solidFill>
                <a:effectLst/>
                <a:latin typeface="Segoe UI" panose="020B0502040204020203" pitchFamily="34" charset="0"/>
                <a:ea typeface="+mn-ea"/>
                <a:cs typeface="+mn-cs"/>
              </a:rPr>
              <a:t>, and then select the </a:t>
            </a:r>
            <a:r>
              <a:rPr lang="en-GB" sz="1000" b="1" i="0" kern="1200" baseline="0" dirty="0">
                <a:solidFill>
                  <a:schemeClr val="tx1"/>
                </a:solidFill>
                <a:effectLst/>
                <a:latin typeface="Segoe UI" panose="020B0502040204020203" pitchFamily="34" charset="0"/>
                <a:ea typeface="+mn-ea"/>
                <a:cs typeface="+mn-cs"/>
              </a:rPr>
              <a:t>Alert Action</a:t>
            </a:r>
            <a:r>
              <a:rPr lang="en-GB" sz="1000" b="0" i="0" kern="1200" baseline="0" dirty="0">
                <a:solidFill>
                  <a:schemeClr val="tx1"/>
                </a:solidFill>
                <a:effectLst/>
                <a:latin typeface="Segoe UI" panose="020B0502040204020203" pitchFamily="34" charset="0"/>
                <a:ea typeface="+mn-ea"/>
                <a:cs typeface="+mn-cs"/>
              </a:rPr>
              <a:t> tab.</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the </a:t>
            </a:r>
            <a:r>
              <a:rPr lang="en-GB" sz="1000" b="1" i="0" kern="1200" baseline="0" dirty="0">
                <a:solidFill>
                  <a:schemeClr val="tx1"/>
                </a:solidFill>
                <a:effectLst/>
                <a:latin typeface="Segoe UI" panose="020B0502040204020203" pitchFamily="34" charset="0"/>
                <a:ea typeface="+mn-ea"/>
                <a:cs typeface="+mn-cs"/>
              </a:rPr>
              <a:t>Log an entry in the application event log</a:t>
            </a:r>
            <a:r>
              <a:rPr lang="en-GB" sz="1000" b="0" i="0" kern="1200" baseline="0" dirty="0">
                <a:solidFill>
                  <a:schemeClr val="tx1"/>
                </a:solidFill>
                <a:effectLst/>
                <a:latin typeface="Segoe UI" panose="020B0502040204020203" pitchFamily="34" charset="0"/>
                <a:ea typeface="+mn-ea"/>
                <a:cs typeface="+mn-cs"/>
              </a:rPr>
              <a:t> check box, and then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navigation pane, right-click or access the context menu for </a:t>
            </a:r>
            <a:r>
              <a:rPr lang="en-GB" sz="1000" b="1" i="0" kern="1200" baseline="0" dirty="0">
                <a:solidFill>
                  <a:schemeClr val="tx1"/>
                </a:solidFill>
                <a:effectLst/>
                <a:latin typeface="Segoe UI" panose="020B0502040204020203" pitchFamily="34" charset="0"/>
                <a:ea typeface="+mn-ea"/>
                <a:cs typeface="+mn-cs"/>
              </a:rPr>
              <a:t>SEA-ADM1 Alert</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Start</a:t>
            </a:r>
            <a:r>
              <a:rPr lang="en-GB" sz="1000" b="0" i="0" kern="1200" baseline="0" dirty="0">
                <a:solidFill>
                  <a:schemeClr val="tx1"/>
                </a:solidFill>
                <a:effectLst/>
                <a:latin typeface="Segoe UI" panose="020B0502040204020203" pitchFamily="34" charset="0"/>
                <a:ea typeface="+mn-ea"/>
                <a:cs typeface="+mn-cs"/>
              </a:rPr>
              <a:t>.</a:t>
            </a:r>
          </a:p>
          <a:p>
            <a:pPr marL="0" marR="0" lvl="0" indent="0">
              <a:lnSpc>
                <a:spcPct val="115000"/>
              </a:lnSpc>
              <a:spcBef>
                <a:spcPts val="0"/>
              </a:spcBef>
              <a:spcAft>
                <a:spcPts val="995"/>
              </a:spcAft>
              <a:buFont typeface="+mj-lt"/>
              <a:buNone/>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lvl="0"/>
            <a:endParaRPr lang="en-US" dirty="0">
              <a:cs typeface="Segoe UI" panose="020B0502040204020203" pitchFamily="34" charset="0"/>
            </a:endParaRPr>
          </a:p>
        </p:txBody>
      </p:sp>
      <p:sp>
        <p:nvSpPr>
          <p:cNvPr id="4" name="Header Placeholder 3"/>
          <p:cNvSpPr>
            <a:spLocks noGrp="1"/>
          </p:cNvSpPr>
          <p:nvPr>
            <p:ph type="hdr" sz="quarter" idx="10"/>
          </p:nvPr>
        </p:nvSpPr>
        <p:spPr/>
        <p:txBody>
          <a:bodyPr/>
          <a:lstStyle/>
          <a:p>
            <a:r>
              <a:rPr lang="en-GB" dirty="0"/>
              <a:t>WS-011 Windows Server 2019 Administration</a:t>
            </a:r>
            <a:endParaRPr lang="en-US" dirty="0"/>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
        <p:nvSpPr>
          <p:cNvPr id="6" name="Date Placeholder 5"/>
          <p:cNvSpPr>
            <a:spLocks noGrp="1"/>
          </p:cNvSpPr>
          <p:nvPr>
            <p:ph type="dt" idx="14"/>
          </p:nvPr>
        </p:nvSpPr>
        <p:spPr/>
        <p:txBody>
          <a:bodyPr/>
          <a:lstStyle/>
          <a:p>
            <a:r>
              <a:rPr lang="en-GB" dirty="0"/>
              <a:t>Module 11: Server and performance monitoring in Windows Server</a:t>
            </a:r>
            <a:endParaRPr lang="en-US" dirty="0"/>
          </a:p>
        </p:txBody>
      </p:sp>
      <p:sp>
        <p:nvSpPr>
          <p:cNvPr id="12" name="Slide Image Placeholder 11"/>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637261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000" b="1" i="0" kern="1200" baseline="0" dirty="0">
                <a:solidFill>
                  <a:schemeClr val="tx1"/>
                </a:solidFill>
                <a:effectLst/>
                <a:latin typeface="Segoe UI" panose="020B0502040204020203" pitchFamily="34" charset="0"/>
                <a:ea typeface="+mn-ea"/>
                <a:cs typeface="+mn-cs"/>
              </a:rPr>
              <a:t>Generate a server load that exceeds the configured threshold</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Open File Explorer, and then browse to </a:t>
            </a:r>
            <a:r>
              <a:rPr lang="en-GB" sz="1000" b="1" i="0" kern="1200" baseline="0" dirty="0">
                <a:solidFill>
                  <a:schemeClr val="tx1"/>
                </a:solidFill>
                <a:effectLst/>
                <a:latin typeface="Segoe UI" panose="020B0502040204020203" pitchFamily="34" charset="0"/>
                <a:ea typeface="+mn-ea"/>
                <a:cs typeface="+mn-cs"/>
              </a:rPr>
              <a:t>C:\Labfiles\Mod11</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Double-click or select </a:t>
            </a:r>
            <a:r>
              <a:rPr lang="en-GB" sz="1000" b="1" i="0" kern="1200" baseline="0" dirty="0">
                <a:solidFill>
                  <a:schemeClr val="tx1"/>
                </a:solidFill>
                <a:effectLst/>
                <a:latin typeface="Segoe UI" panose="020B0502040204020203" pitchFamily="34" charset="0"/>
                <a:ea typeface="+mn-ea"/>
                <a:cs typeface="+mn-cs"/>
              </a:rPr>
              <a:t>CPUSTRES64.EXE</a:t>
            </a:r>
            <a:r>
              <a:rPr lang="en-GB" sz="1000" b="0" i="0" kern="1200" baseline="0" dirty="0">
                <a:solidFill>
                  <a:schemeClr val="tx1"/>
                </a:solidFill>
                <a:effectLst/>
                <a:latin typeface="Segoe UI" panose="020B0502040204020203" pitchFamily="34" charset="0"/>
                <a:ea typeface="+mn-ea"/>
                <a:cs typeface="+mn-cs"/>
              </a:rPr>
              <a:t>, and then select Enter.</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CPU Stress - Sysinternals:www.sysinternals.com</a:t>
            </a:r>
            <a:r>
              <a:rPr lang="en-GB" sz="1000" b="0" i="0" kern="1200" baseline="0" dirty="0">
                <a:solidFill>
                  <a:schemeClr val="tx1"/>
                </a:solidFill>
                <a:effectLst/>
                <a:latin typeface="Segoe UI" panose="020B0502040204020203" pitchFamily="34" charset="0"/>
                <a:ea typeface="+mn-ea"/>
                <a:cs typeface="+mn-cs"/>
              </a:rPr>
              <a:t> dialog box, right-click or access the context menu for the highlighted thread at the top of the list of running threads, select </a:t>
            </a:r>
            <a:r>
              <a:rPr lang="en-GB" sz="1000" b="1" i="0" kern="1200" baseline="0" dirty="0">
                <a:solidFill>
                  <a:schemeClr val="tx1"/>
                </a:solidFill>
                <a:effectLst/>
                <a:latin typeface="Segoe UI" panose="020B0502040204020203" pitchFamily="34" charset="0"/>
                <a:ea typeface="+mn-ea"/>
                <a:cs typeface="+mn-cs"/>
              </a:rPr>
              <a:t>Activity Level</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Busy (75%)</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Wait a minute to allow alert generation.</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Press Ctrl+C.</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Close CPUSTRES64 and File Explorer.</a:t>
            </a:r>
          </a:p>
          <a:p>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Examine the event log for the resulting event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Start</a:t>
            </a:r>
            <a:r>
              <a:rPr lang="en-GB" sz="1000" b="0" i="0" kern="1200" baseline="0" dirty="0">
                <a:solidFill>
                  <a:schemeClr val="tx1"/>
                </a:solidFill>
                <a:effectLst/>
                <a:latin typeface="Segoe UI" panose="020B0502040204020203" pitchFamily="34" charset="0"/>
                <a:ea typeface="+mn-ea"/>
                <a:cs typeface="+mn-cs"/>
              </a:rPr>
              <a:t>, enter </a:t>
            </a:r>
            <a:r>
              <a:rPr lang="en-GB" sz="1000" b="1" i="0" kern="1200" baseline="0" dirty="0">
                <a:solidFill>
                  <a:schemeClr val="tx1"/>
                </a:solidFill>
                <a:effectLst/>
                <a:latin typeface="Segoe UI" panose="020B0502040204020203" pitchFamily="34" charset="0"/>
                <a:ea typeface="+mn-ea"/>
                <a:cs typeface="+mn-cs"/>
              </a:rPr>
              <a:t>Event</a:t>
            </a:r>
            <a:r>
              <a:rPr lang="en-GB" sz="1000" b="0" i="0" kern="1200" baseline="0" dirty="0">
                <a:solidFill>
                  <a:schemeClr val="tx1"/>
                </a:solidFill>
                <a:effectLst/>
                <a:latin typeface="Segoe UI" panose="020B0502040204020203" pitchFamily="34" charset="0"/>
                <a:ea typeface="+mn-ea"/>
                <a:cs typeface="+mn-cs"/>
              </a:rPr>
              <a:t> on the </a:t>
            </a:r>
            <a:r>
              <a:rPr lang="en-GB" sz="1000" b="1" i="0" kern="1200" baseline="0" dirty="0">
                <a:solidFill>
                  <a:schemeClr val="tx1"/>
                </a:solidFill>
                <a:effectLst/>
                <a:latin typeface="Segoe UI" panose="020B0502040204020203" pitchFamily="34" charset="0"/>
                <a:ea typeface="+mn-ea"/>
                <a:cs typeface="+mn-cs"/>
              </a:rPr>
              <a:t>Start</a:t>
            </a:r>
            <a:r>
              <a:rPr lang="en-GB" sz="1000" b="0" i="0" kern="1200" baseline="0" dirty="0">
                <a:solidFill>
                  <a:schemeClr val="tx1"/>
                </a:solidFill>
                <a:effectLst/>
                <a:latin typeface="Segoe UI" panose="020B0502040204020203" pitchFamily="34" charset="0"/>
                <a:ea typeface="+mn-ea"/>
                <a:cs typeface="+mn-cs"/>
              </a:rPr>
              <a:t> page, and then in the </a:t>
            </a:r>
            <a:r>
              <a:rPr lang="en-GB" sz="1000" b="1" i="0" kern="1200" baseline="0" dirty="0">
                <a:solidFill>
                  <a:schemeClr val="tx1"/>
                </a:solidFill>
                <a:effectLst/>
                <a:latin typeface="Segoe UI" panose="020B0502040204020203" pitchFamily="34" charset="0"/>
                <a:ea typeface="+mn-ea"/>
                <a:cs typeface="+mn-cs"/>
              </a:rPr>
              <a:t>Apps</a:t>
            </a:r>
            <a:r>
              <a:rPr lang="en-GB" sz="1000" b="0" i="0" kern="1200" baseline="0" dirty="0">
                <a:solidFill>
                  <a:schemeClr val="tx1"/>
                </a:solidFill>
                <a:effectLst/>
                <a:latin typeface="Segoe UI" panose="020B0502040204020203" pitchFamily="34" charset="0"/>
                <a:ea typeface="+mn-ea"/>
                <a:cs typeface="+mn-cs"/>
              </a:rPr>
              <a:t> list, select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Applications and Services Logs</a:t>
            </a:r>
            <a:r>
              <a:rPr lang="en-GB" sz="1000" b="0" i="0" kern="1200" baseline="0" dirty="0">
                <a:solidFill>
                  <a:schemeClr val="tx1"/>
                </a:solidFill>
                <a:effectLst/>
                <a:latin typeface="Segoe UI" panose="020B0502040204020203" pitchFamily="34" charset="0"/>
                <a:ea typeface="+mn-ea"/>
                <a:cs typeface="+mn-cs"/>
              </a:rPr>
              <a:t> in the navigation pane, expand </a:t>
            </a:r>
            <a:r>
              <a:rPr lang="en-GB" sz="1000" b="1" i="0" kern="1200" baseline="0" dirty="0">
                <a:solidFill>
                  <a:schemeClr val="tx1"/>
                </a:solidFill>
                <a:effectLst/>
                <a:latin typeface="Segoe UI" panose="020B0502040204020203" pitchFamily="34" charset="0"/>
                <a:ea typeface="+mn-ea"/>
                <a:cs typeface="+mn-cs"/>
              </a:rPr>
              <a:t>Microsoft</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Windows</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Diagnosis-PLA</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Operational</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Examine the log for performance-related messages. These have an Event ID of 2031. Leave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 running.</a:t>
            </a:r>
            <a:endParaRPr lang="en-US" dirty="0"/>
          </a:p>
          <a:p>
            <a:endParaRPr lang="en-US"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24</a:t>
            </a:fld>
            <a:endParaRPr lang="en-US" dirty="0"/>
          </a:p>
        </p:txBody>
      </p:sp>
      <p:sp>
        <p:nvSpPr>
          <p:cNvPr id="6" name="Date Placeholder 5"/>
          <p:cNvSpPr>
            <a:spLocks noGrp="1"/>
          </p:cNvSpPr>
          <p:nvPr>
            <p:ph type="dt" idx="11"/>
          </p:nvPr>
        </p:nvSpPr>
        <p:spPr/>
        <p:txBody>
          <a:bodyPr/>
          <a:lstStyle/>
          <a:p>
            <a:r>
              <a:rPr lang="en-GB" dirty="0"/>
              <a:t>Module 11: Server and performance monitoring in Windows Server</a:t>
            </a:r>
            <a:endParaRPr lang="en-US" dirty="0"/>
          </a:p>
        </p:txBody>
      </p:sp>
      <p:sp>
        <p:nvSpPr>
          <p:cNvPr id="7" name="Footer Placeholder 6"/>
          <p:cNvSpPr>
            <a:spLocks noGrp="1"/>
          </p:cNvSpPr>
          <p:nvPr>
            <p:ph type="ftr" sz="quarter" idx="12"/>
          </p:nvPr>
        </p:nvSpPr>
        <p:spPr/>
        <p:txBody>
          <a:bodyPr/>
          <a:lstStyle/>
          <a:p>
            <a:r>
              <a:rPr lang="en-US" noProof="0" dirty="0"/>
              <a:t>© Microsoft Corporation</a:t>
            </a:r>
            <a:endParaRPr lang="en-US" dirty="0"/>
          </a:p>
        </p:txBody>
      </p:sp>
      <p:sp>
        <p:nvSpPr>
          <p:cNvPr id="8" name="Header Placeholder 7"/>
          <p:cNvSpPr>
            <a:spLocks noGrp="1"/>
          </p:cNvSpPr>
          <p:nvPr>
            <p:ph type="hdr" sz="quarter" idx="13"/>
          </p:nvPr>
        </p:nvSpPr>
        <p:spPr/>
        <p:txBody>
          <a:bodyPr/>
          <a:lstStyle/>
          <a:p>
            <a:r>
              <a:rPr lang="en-GB" dirty="0"/>
              <a:t>WS-011 Windows Server 2019 Administration</a:t>
            </a:r>
            <a:endParaRPr lang="en-US" dirty="0"/>
          </a:p>
        </p:txBody>
      </p:sp>
      <p:sp>
        <p:nvSpPr>
          <p:cNvPr id="14" name="Slide Image Placeholder 13"/>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139712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000" b="1" i="0" kern="1200" baseline="0" dirty="0">
                <a:solidFill>
                  <a:schemeClr val="tx1"/>
                </a:solidFill>
                <a:effectLst/>
                <a:latin typeface="Segoe UI" panose="020B0502040204020203" pitchFamily="34" charset="0"/>
                <a:ea typeface="+mn-ea"/>
                <a:cs typeface="+mn-cs"/>
              </a:rPr>
              <a:t>Preparation steps</a:t>
            </a:r>
          </a:p>
          <a:p>
            <a:r>
              <a:rPr lang="en-GB" sz="1000" b="0" i="0" kern="1200" baseline="0" dirty="0">
                <a:solidFill>
                  <a:schemeClr val="tx1"/>
                </a:solidFill>
                <a:effectLst/>
                <a:latin typeface="Segoe UI" panose="020B0502040204020203" pitchFamily="34" charset="0"/>
                <a:ea typeface="+mn-ea"/>
                <a:cs typeface="+mn-cs"/>
              </a:rPr>
              <a:t>The required virtual machines, </a:t>
            </a:r>
            <a:r>
              <a:rPr lang="en-GB" sz="1000" b="1" i="0" kern="1200" baseline="0" dirty="0">
                <a:solidFill>
                  <a:schemeClr val="tx1"/>
                </a:solidFill>
                <a:effectLst/>
                <a:latin typeface="Segoe UI" panose="020B0502040204020203" pitchFamily="34" charset="0"/>
                <a:ea typeface="+mn-ea"/>
                <a:cs typeface="+mn-cs"/>
              </a:rPr>
              <a:t>WS-011T00A-SEA-DC1</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WS-011T00A-SEA-ADM1</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WS-011T00A-SEA-CL1</a:t>
            </a:r>
            <a:r>
              <a:rPr lang="en-GB" sz="1000" b="0" i="0" kern="1200" baseline="0" dirty="0">
                <a:solidFill>
                  <a:schemeClr val="tx1"/>
                </a:solidFill>
                <a:effectLst/>
                <a:latin typeface="Segoe UI" panose="020B0502040204020203" pitchFamily="34" charset="0"/>
                <a:ea typeface="+mn-ea"/>
                <a:cs typeface="+mn-cs"/>
              </a:rPr>
              <a:t>, should be running after the preceding demonstration.</a:t>
            </a:r>
          </a:p>
          <a:p>
            <a:endParaRPr lang="en-GB" sz="1000" b="0" i="0" kern="1200" baseline="0" dirty="0">
              <a:solidFill>
                <a:schemeClr val="tx1"/>
              </a:solidFill>
              <a:effectLst/>
              <a:latin typeface="Segoe UI" panose="020B0502040204020203" pitchFamily="34" charset="0"/>
              <a:ea typeface="+mn-ea"/>
              <a:cs typeface="+mn-cs"/>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sz="1000" b="1" i="0" kern="1200" baseline="0" dirty="0">
                <a:solidFill>
                  <a:schemeClr val="tx1"/>
                </a:solidFill>
                <a:effectLst/>
                <a:latin typeface="Segoe UI" panose="020B0502040204020203" pitchFamily="34" charset="0"/>
                <a:ea typeface="+mn-ea"/>
                <a:cs typeface="+mn-cs"/>
              </a:rPr>
              <a:t>Demonstration steps</a:t>
            </a:r>
          </a:p>
          <a:p>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View a performance report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 in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in the navigation pane, expand </a:t>
            </a:r>
            <a:r>
              <a:rPr lang="en-GB" sz="1000" b="1" i="0" kern="1200" baseline="0" dirty="0">
                <a:solidFill>
                  <a:schemeClr val="tx1"/>
                </a:solidFill>
                <a:effectLst/>
                <a:latin typeface="Segoe UI" panose="020B0502040204020203" pitchFamily="34" charset="0"/>
                <a:ea typeface="+mn-ea"/>
                <a:cs typeface="+mn-cs"/>
              </a:rPr>
              <a:t>Reports</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User Defined</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SEA-ADM1 Performance</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Expand the folder next to </a:t>
            </a:r>
            <a:r>
              <a:rPr lang="en-GB" sz="1000" b="1" i="0" kern="1200" baseline="0" dirty="0">
                <a:solidFill>
                  <a:schemeClr val="tx1"/>
                </a:solidFill>
                <a:effectLst/>
                <a:latin typeface="Segoe UI" panose="020B0502040204020203" pitchFamily="34" charset="0"/>
                <a:ea typeface="+mn-ea"/>
                <a:cs typeface="+mn-cs"/>
              </a:rPr>
              <a:t>SEA-ADM1 Performance</a:t>
            </a:r>
            <a:r>
              <a:rPr lang="en-GB" sz="1000" b="0" i="0" kern="1200" baseline="0" dirty="0">
                <a:solidFill>
                  <a:schemeClr val="tx1"/>
                </a:solidFill>
                <a:effectLst/>
                <a:latin typeface="Segoe UI" panose="020B0502040204020203" pitchFamily="34" charset="0"/>
                <a:ea typeface="+mn-ea"/>
                <a:cs typeface="+mn-cs"/>
              </a:rPr>
              <a:t>. The data collector set's previous collection process generated this report. You can change from the chart view to any other supported view.</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If the report isn't displaying, select </a:t>
            </a:r>
            <a:r>
              <a:rPr lang="en-GB" sz="1000" b="1" i="0" kern="1200" baseline="0" dirty="0">
                <a:solidFill>
                  <a:schemeClr val="tx1"/>
                </a:solidFill>
                <a:effectLst/>
                <a:latin typeface="Segoe UI" panose="020B0502040204020203" pitchFamily="34" charset="0"/>
                <a:ea typeface="+mn-ea"/>
                <a:cs typeface="+mn-cs"/>
              </a:rPr>
              <a:t>Refresh</a:t>
            </a:r>
            <a:r>
              <a:rPr lang="en-GB" sz="1000" b="0" i="0" kern="1200" baseline="0" dirty="0">
                <a:solidFill>
                  <a:schemeClr val="tx1"/>
                </a:solidFill>
                <a:effectLst/>
                <a:latin typeface="Segoe UI" panose="020B0502040204020203" pitchFamily="34" charset="0"/>
                <a:ea typeface="+mn-ea"/>
                <a:cs typeface="+mn-cs"/>
              </a:rPr>
              <a:t> on the toolbar, and then repeat step 2.</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Close all open windows.</a:t>
            </a:r>
          </a:p>
          <a:p>
            <a:pPr lvl="0"/>
            <a:endParaRPr lang="en-US" dirty="0"/>
          </a:p>
        </p:txBody>
      </p:sp>
      <p:sp>
        <p:nvSpPr>
          <p:cNvPr id="4" name="Header Placeholder 3"/>
          <p:cNvSpPr>
            <a:spLocks noGrp="1"/>
          </p:cNvSpPr>
          <p:nvPr>
            <p:ph type="hdr" sz="quarter" idx="10"/>
          </p:nvPr>
        </p:nvSpPr>
        <p:spPr/>
        <p:txBody>
          <a:bodyPr/>
          <a:lstStyle/>
          <a:p>
            <a:r>
              <a:rPr lang="en-GB" dirty="0"/>
              <a:t>WS-011 Windows Server 2019 Administration</a:t>
            </a:r>
            <a:endParaRPr lang="en-US" dirty="0"/>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
        <p:nvSpPr>
          <p:cNvPr id="6" name="Date Placeholder 5"/>
          <p:cNvSpPr>
            <a:spLocks noGrp="1"/>
          </p:cNvSpPr>
          <p:nvPr>
            <p:ph type="dt" idx="14"/>
          </p:nvPr>
        </p:nvSpPr>
        <p:spPr/>
        <p:txBody>
          <a:bodyPr/>
          <a:lstStyle/>
          <a:p>
            <a:r>
              <a:rPr lang="en-GB" dirty="0"/>
              <a:t>Module 11: Server and performance monitoring in Windows Server</a:t>
            </a:r>
            <a:endParaRPr lang="en-US" dirty="0"/>
          </a:p>
        </p:txBody>
      </p:sp>
      <p:sp>
        <p:nvSpPr>
          <p:cNvPr id="19" name="Slide Image Placeholder 18"/>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391479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Describe how to monitor a network, and then tell students that to have a healthy and reliable IT environment, they should not only monitor server components, but also networking components.</a:t>
            </a:r>
          </a:p>
          <a:p>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Provide the following examples:</a:t>
            </a:r>
          </a:p>
          <a:p>
            <a:pPr marL="228600" indent="-22860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Poor Domain Name System (DNS) performance will affect many critical services such as Active Directory Domain Services (AD DS), internet access, and other applications that depend on AD DS such as Microsoft Exchange Server, Microsoft SQL Server data-management software, and Microsoft SharePoint Server.</a:t>
            </a:r>
          </a:p>
          <a:p>
            <a:pPr marL="228600" indent="-228600">
              <a:buFont typeface="Arial" panose="020B0604020202020204" pitchFamily="34" charset="0"/>
              <a:buChar char="•"/>
            </a:pPr>
            <a:r>
              <a:rPr lang="en-GB" sz="1000" b="0" i="0" kern="1200" baseline="0" dirty="0">
                <a:solidFill>
                  <a:schemeClr val="tx1"/>
                </a:solidFill>
                <a:effectLst/>
                <a:latin typeface="Segoe UI" panose="020B0502040204020203" pitchFamily="34" charset="0"/>
                <a:ea typeface="+mn-ea"/>
                <a:cs typeface="+mn-cs"/>
              </a:rPr>
              <a:t>If Dynamic Host Configuration Protocol (DHCP) is performing poorly, clients can't obtain IP addresses. This results in limited network connectivity.</a:t>
            </a:r>
          </a:p>
          <a:p>
            <a:endParaRPr lang="en-GB"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26</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432396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Emphasize to students that monitoring virtual machines (VMs) is no different from monitoring host-based servers, and that they can use the same tools and techniques. However, also mention that they can use Hyper-V Resource Metering specifically for VM monitoring.</a:t>
            </a:r>
          </a:p>
        </p:txBody>
      </p:sp>
      <p:sp>
        <p:nvSpPr>
          <p:cNvPr id="4" name="Slide Number Placeholder 3"/>
          <p:cNvSpPr>
            <a:spLocks noGrp="1"/>
          </p:cNvSpPr>
          <p:nvPr>
            <p:ph type="sldNum" sz="quarter" idx="10"/>
          </p:nvPr>
        </p:nvSpPr>
        <p:spPr/>
        <p:txBody>
          <a:bodyPr/>
          <a:lstStyle/>
          <a:p>
            <a:fld id="{68B554F4-CAF1-419B-A28B-733301D939E6}" type="slidenum">
              <a:rPr lang="en-US" smtClean="0"/>
              <a:pPr/>
              <a:t>27</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3663094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Students might be unfamiliar with using </a:t>
            </a:r>
            <a:r>
              <a:rPr lang="en-GB" sz="1000" b="1" i="0" kern="1200" baseline="0" dirty="0">
                <a:solidFill>
                  <a:schemeClr val="tx1"/>
                </a:solidFill>
                <a:effectLst/>
                <a:latin typeface="Segoe UI" panose="020B0502040204020203" pitchFamily="34" charset="0"/>
                <a:ea typeface="+mn-ea"/>
                <a:cs typeface="+mn-cs"/>
              </a:rPr>
              <a:t>Windows Admin Center</a:t>
            </a:r>
            <a:r>
              <a:rPr lang="en-GB" sz="1000" b="0" i="0" kern="1200" baseline="0" dirty="0">
                <a:solidFill>
                  <a:schemeClr val="tx1"/>
                </a:solidFill>
                <a:effectLst/>
                <a:latin typeface="Segoe UI" panose="020B0502040204020203" pitchFamily="34" charset="0"/>
                <a:ea typeface="+mn-ea"/>
                <a:cs typeface="+mn-cs"/>
              </a:rPr>
              <a:t>. Consider demonstrating its use by using the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 virtual machine.</a:t>
            </a:r>
          </a:p>
        </p:txBody>
      </p:sp>
      <p:sp>
        <p:nvSpPr>
          <p:cNvPr id="4" name="Slide Number Placeholder 3"/>
          <p:cNvSpPr>
            <a:spLocks noGrp="1"/>
          </p:cNvSpPr>
          <p:nvPr>
            <p:ph type="sldNum" sz="quarter" idx="5"/>
          </p:nvPr>
        </p:nvSpPr>
        <p:spPr/>
        <p:txBody>
          <a:bodyPr/>
          <a:lstStyle/>
          <a:p>
            <a:fld id="{68B554F4-CAF1-419B-A28B-733301D939E6}" type="slidenum">
              <a:rPr lang="en-US" smtClean="0"/>
              <a:pPr/>
              <a:t>28</a:t>
            </a:fld>
            <a:endParaRPr lang="en-US" dirty="0"/>
          </a:p>
        </p:txBody>
      </p:sp>
      <p:sp>
        <p:nvSpPr>
          <p:cNvPr id="5" name="Date Placeholder 4"/>
          <p:cNvSpPr>
            <a:spLocks noGrp="1"/>
          </p:cNvSpPr>
          <p:nvPr>
            <p:ph type="dt" idx="10"/>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1"/>
          </p:nvPr>
        </p:nvSpPr>
        <p:spPr/>
        <p:txBody>
          <a:bodyPr/>
          <a:lstStyle/>
          <a:p>
            <a:r>
              <a:rPr lang="en-US" noProof="0" dirty="0"/>
              <a:t>© Microsoft Corporation</a:t>
            </a:r>
            <a:endParaRPr lang="en-US" dirty="0"/>
          </a:p>
        </p:txBody>
      </p:sp>
      <p:sp>
        <p:nvSpPr>
          <p:cNvPr id="7" name="Header Placeholder 6"/>
          <p:cNvSpPr>
            <a:spLocks noGrp="1"/>
          </p:cNvSpPr>
          <p:nvPr>
            <p:ph type="hdr" sz="quarter" idx="12"/>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462797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dirty="0"/>
              <a:t>WS-011 Windows Server 2019 Administration</a:t>
            </a:r>
            <a:endParaRPr lang="en-US" dirty="0"/>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29</a:t>
            </a:fld>
            <a:endParaRPr lang="en-US" dirty="0"/>
          </a:p>
        </p:txBody>
      </p:sp>
      <p:sp>
        <p:nvSpPr>
          <p:cNvPr id="7" name="Date Placeholder 6"/>
          <p:cNvSpPr>
            <a:spLocks noGrp="1"/>
          </p:cNvSpPr>
          <p:nvPr>
            <p:ph type="dt" idx="10"/>
          </p:nvPr>
        </p:nvSpPr>
        <p:spPr/>
        <p:txBody>
          <a:bodyPr/>
          <a:lstStyle/>
          <a:p>
            <a:r>
              <a:rPr lang="en-GB" dirty="0"/>
              <a:t>Module 11: Server and performance monitoring in Windows Server</a:t>
            </a:r>
            <a:endParaRPr lang="en-US" dirty="0"/>
          </a:p>
        </p:txBody>
      </p:sp>
      <p:sp>
        <p:nvSpPr>
          <p:cNvPr id="12" name="Notes Placeholder 11"/>
          <p:cNvSpPr>
            <a:spLocks noGrp="1"/>
          </p:cNvSpPr>
          <p:nvPr>
            <p:ph type="body" idx="1"/>
          </p:nvPr>
        </p:nvSpPr>
        <p:spPr/>
        <p:txBody>
          <a:bodyPr/>
          <a:lstStyle/>
          <a:p>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44068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68B554F4-CAF1-419B-A28B-733301D939E6}" type="slidenum">
              <a:rPr lang="en-US" smtClean="0"/>
              <a:t>3</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Header Placeholder 8"/>
          <p:cNvSpPr>
            <a:spLocks noGrp="1"/>
          </p:cNvSpPr>
          <p:nvPr>
            <p:ph type="hdr" sz="quarter" idx="13"/>
          </p:nvPr>
        </p:nvSpPr>
        <p:spPr/>
        <p:txBody>
          <a:bodyPr/>
          <a:lstStyle/>
          <a:p>
            <a:r>
              <a:rPr lang="en-GB" dirty="0"/>
              <a:t>WS-011 Windows Server 2019 Administration</a:t>
            </a:r>
            <a:endParaRPr lang="en-US" dirty="0"/>
          </a:p>
        </p:txBody>
      </p:sp>
      <p:sp>
        <p:nvSpPr>
          <p:cNvPr id="10" name="Slide Image Placeholder 9"/>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452690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dirty="0"/>
              <a:t>WS-011 Windows Server 2019 Administration</a:t>
            </a:r>
            <a:endParaRPr lang="en-US" dirty="0"/>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30</a:t>
            </a:fld>
            <a:endParaRPr lang="en-US" dirty="0"/>
          </a:p>
        </p:txBody>
      </p:sp>
      <p:sp>
        <p:nvSpPr>
          <p:cNvPr id="7" name="Date Placeholder 6"/>
          <p:cNvSpPr>
            <a:spLocks noGrp="1"/>
          </p:cNvSpPr>
          <p:nvPr>
            <p:ph type="dt" idx="10"/>
          </p:nvPr>
        </p:nvSpPr>
        <p:spPr/>
        <p:txBody>
          <a:bodyPr/>
          <a:lstStyle/>
          <a:p>
            <a:r>
              <a:rPr lang="en-GB" dirty="0"/>
              <a:t>Module 11: Server and performance monitoring in Windows Server</a:t>
            </a:r>
            <a:endParaRPr lang="en-US" dirty="0"/>
          </a:p>
        </p:txBody>
      </p:sp>
      <p:sp>
        <p:nvSpPr>
          <p:cNvPr id="12" name="Notes Placeholder 11"/>
          <p:cNvSpPr>
            <a:spLocks noGrp="1"/>
          </p:cNvSpPr>
          <p:nvPr>
            <p:ph type="body" idx="1"/>
          </p:nvPr>
        </p:nvSpPr>
        <p:spPr/>
        <p:txBody>
          <a:bodyPr/>
          <a:lstStyle/>
          <a:p>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252481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8B554F4-CAF1-419B-A28B-733301D939E6}" type="slidenum">
              <a:rPr lang="en-US" smtClean="0"/>
              <a:pPr/>
              <a:t>31</a:t>
            </a:fld>
            <a:endParaRPr lang="en-US" dirty="0"/>
          </a:p>
        </p:txBody>
      </p:sp>
      <p:sp>
        <p:nvSpPr>
          <p:cNvPr id="7" name="Notes Placeholder 2"/>
          <p:cNvSpPr txBox="1">
            <a:spLocks/>
          </p:cNvSpPr>
          <p:nvPr/>
        </p:nvSpPr>
        <p:spPr>
          <a:xfrm>
            <a:off x="310896" y="2093976"/>
            <a:ext cx="6153912" cy="6604000"/>
          </a:xfrm>
          <a:prstGeom prst="rect">
            <a:avLst/>
          </a:prstGeom>
        </p:spPr>
        <p:txBody>
          <a:bodyPr vert="horz" lIns="91440" tIns="45720" rIns="91440" bIns="45720" rtlCol="0">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7000"/>
              </a:lnSpc>
              <a:spcAft>
                <a:spcPts val="800"/>
              </a:spcAft>
            </a:pPr>
            <a:r>
              <a:rPr lang="en-CA" sz="1000" dirty="0">
                <a:latin typeface="Arial" panose="020B0604020202020204" pitchFamily="34" charset="0"/>
                <a:cs typeface="Arial" panose="020B0604020202020204" pitchFamily="34" charset="0"/>
              </a:rPr>
              <a:t>Provide an overview of the topics that the lesson will discuss.</a:t>
            </a:r>
            <a:endParaRPr lang="en-US" sz="1000" dirty="0">
              <a:latin typeface="Arial" panose="020B0604020202020204" pitchFamily="34" charset="0"/>
              <a:ea typeface="Calibri" panose="020F0502020204030204" pitchFamily="34" charset="0"/>
              <a:cs typeface="Arial" panose="020B0604020202020204" pitchFamily="34" charset="0"/>
            </a:endParaRPr>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8" name="Header Placeholder 7"/>
          <p:cNvSpPr>
            <a:spLocks noGrp="1"/>
          </p:cNvSpPr>
          <p:nvPr>
            <p:ph type="hdr" sz="quarter" idx="13"/>
          </p:nvPr>
        </p:nvSpPr>
        <p:spPr/>
        <p:txBody>
          <a:bodyPr/>
          <a:lstStyle/>
          <a:p>
            <a:r>
              <a:rPr lang="en-GB" dirty="0"/>
              <a:t>WS-011 Windows Server 2019 Administration</a:t>
            </a:r>
            <a:endParaRPr lang="en-US" dirty="0"/>
          </a:p>
        </p:txBody>
      </p:sp>
      <p:sp>
        <p:nvSpPr>
          <p:cNvPr id="14" name="Slide Image Placeholder 13"/>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45325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Consider demonstrating using </a:t>
            </a:r>
            <a:r>
              <a:rPr lang="en-GB" sz="1000" b="1" i="0" kern="1200" baseline="0" dirty="0">
                <a:solidFill>
                  <a:schemeClr val="tx1"/>
                </a:solidFill>
                <a:effectLst/>
                <a:latin typeface="Segoe UI" panose="020B0502040204020203" pitchFamily="34" charset="0"/>
                <a:ea typeface="+mn-ea"/>
                <a:cs typeface="+mn-cs"/>
              </a:rPr>
              <a:t>Server Manager</a:t>
            </a:r>
            <a:r>
              <a:rPr lang="en-GB" sz="1000" b="0" i="0" kern="1200" baseline="0" dirty="0">
                <a:solidFill>
                  <a:schemeClr val="tx1"/>
                </a:solidFill>
                <a:effectLst/>
                <a:latin typeface="Segoe UI" panose="020B0502040204020203" pitchFamily="34" charset="0"/>
                <a:ea typeface="+mn-ea"/>
                <a:cs typeface="+mn-cs"/>
              </a:rPr>
              <a:t> to review remote events.</a:t>
            </a:r>
          </a:p>
          <a:p>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Explain to students the scenarios in which you'd use </a:t>
            </a:r>
            <a:r>
              <a:rPr lang="en-GB" sz="1000" b="1" i="0" kern="1200" baseline="0" dirty="0">
                <a:solidFill>
                  <a:schemeClr val="tx1"/>
                </a:solidFill>
                <a:effectLst/>
                <a:latin typeface="Segoe UI" panose="020B0502040204020203" pitchFamily="34" charset="0"/>
                <a:ea typeface="+mn-ea"/>
                <a:cs typeface="+mn-cs"/>
              </a:rPr>
              <a:t>Server Manager</a:t>
            </a:r>
            <a:r>
              <a:rPr lang="en-GB" sz="1000" b="0" i="0" kern="1200" baseline="0" dirty="0">
                <a:solidFill>
                  <a:schemeClr val="tx1"/>
                </a:solidFill>
                <a:effectLst/>
                <a:latin typeface="Segoe UI" panose="020B0502040204020203" pitchFamily="34" charset="0"/>
                <a:ea typeface="+mn-ea"/>
                <a:cs typeface="+mn-cs"/>
              </a:rPr>
              <a:t> for viewing event logs from different remote Windows servers. Also, display the </a:t>
            </a:r>
            <a:r>
              <a:rPr lang="en-GB" sz="1000" b="1" i="0" kern="1200" baseline="0" dirty="0">
                <a:solidFill>
                  <a:schemeClr val="tx1"/>
                </a:solidFill>
                <a:effectLst/>
                <a:latin typeface="Segoe UI" panose="020B0502040204020203" pitchFamily="34" charset="0"/>
                <a:ea typeface="+mn-ea"/>
                <a:cs typeface="+mn-cs"/>
              </a:rPr>
              <a:t>Server Manager</a:t>
            </a:r>
            <a:r>
              <a:rPr lang="en-GB" sz="1000" b="0" i="0" kern="1200" baseline="0" dirty="0">
                <a:solidFill>
                  <a:schemeClr val="tx1"/>
                </a:solidFill>
                <a:effectLst/>
                <a:latin typeface="Segoe UI" panose="020B0502040204020203" pitchFamily="34" charset="0"/>
                <a:ea typeface="+mn-ea"/>
                <a:cs typeface="+mn-cs"/>
              </a:rPr>
              <a:t> console for the students and demonstrate how you can monitor event log information from the console.</a:t>
            </a:r>
          </a:p>
        </p:txBody>
      </p:sp>
      <p:sp>
        <p:nvSpPr>
          <p:cNvPr id="4" name="Slide Number Placeholder 3"/>
          <p:cNvSpPr>
            <a:spLocks noGrp="1"/>
          </p:cNvSpPr>
          <p:nvPr>
            <p:ph type="sldNum" sz="quarter" idx="10"/>
          </p:nvPr>
        </p:nvSpPr>
        <p:spPr/>
        <p:txBody>
          <a:bodyPr/>
          <a:lstStyle/>
          <a:p>
            <a:fld id="{68B554F4-CAF1-419B-A28B-733301D939E6}" type="slidenum">
              <a:rPr lang="en-US" smtClean="0"/>
              <a:pPr/>
              <a:t>32</a:t>
            </a:fld>
            <a:endParaRPr lang="en-US" dirty="0"/>
          </a:p>
        </p:txBody>
      </p:sp>
      <p:sp>
        <p:nvSpPr>
          <p:cNvPr id="7" name="Notes Placeholder 2"/>
          <p:cNvSpPr txBox="1">
            <a:spLocks/>
          </p:cNvSpPr>
          <p:nvPr/>
        </p:nvSpPr>
        <p:spPr>
          <a:xfrm>
            <a:off x="310896" y="2093976"/>
            <a:ext cx="6153912" cy="6604000"/>
          </a:xfrm>
          <a:prstGeom prst="rect">
            <a:avLst/>
          </a:prstGeom>
        </p:spPr>
        <p:txBody>
          <a:bodyPr vert="horz" lIns="91440" tIns="45720" rIns="91440" bIns="45720" rtlCol="0">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7000"/>
              </a:lnSpc>
              <a:spcBef>
                <a:spcPts val="900"/>
              </a:spcBef>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8" name="Header Placeholder 7"/>
          <p:cNvSpPr>
            <a:spLocks noGrp="1"/>
          </p:cNvSpPr>
          <p:nvPr>
            <p:ph type="hdr" sz="quarter" idx="13"/>
          </p:nvPr>
        </p:nvSpPr>
        <p:spPr/>
        <p:txBody>
          <a:bodyPr/>
          <a:lstStyle/>
          <a:p>
            <a:r>
              <a:rPr lang="en-GB" dirty="0"/>
              <a:t>WS-011 Windows Server 2019 Administration</a:t>
            </a:r>
            <a:endParaRPr lang="en-US" dirty="0"/>
          </a:p>
        </p:txBody>
      </p:sp>
      <p:sp>
        <p:nvSpPr>
          <p:cNvPr id="14" name="Slide Image Placeholder 13"/>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529856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Remind students that event logs contain vast amounts of data, and it could be challenging to narrow the set of events to just those of interest.</a:t>
            </a:r>
          </a:p>
          <a:p>
            <a:endParaRPr lang="en-GB"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33</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2259649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000" b="0" i="0" kern="1200" baseline="0" dirty="0">
                <a:solidFill>
                  <a:schemeClr val="tx1"/>
                </a:solidFill>
                <a:effectLst/>
                <a:latin typeface="Segoe UI" panose="020B0502040204020203" pitchFamily="34" charset="0"/>
                <a:ea typeface="+mn-ea"/>
                <a:cs typeface="+mn-cs"/>
              </a:rPr>
              <a:t>Leave the virtual machines (VMs) running for subsequent demonstrations.</a:t>
            </a:r>
          </a:p>
          <a:p>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Preparation steps</a:t>
            </a:r>
          </a:p>
          <a:p>
            <a:r>
              <a:rPr lang="en-GB" sz="1000" b="0" i="0" kern="1200" baseline="0" dirty="0">
                <a:solidFill>
                  <a:schemeClr val="tx1"/>
                </a:solidFill>
                <a:effectLst/>
                <a:latin typeface="Segoe UI" panose="020B0502040204020203" pitchFamily="34" charset="0"/>
                <a:ea typeface="+mn-ea"/>
                <a:cs typeface="+mn-cs"/>
              </a:rPr>
              <a:t>The required virtual machines, </a:t>
            </a:r>
            <a:r>
              <a:rPr lang="en-GB" sz="1000" b="1" i="0" kern="1200" baseline="0" dirty="0">
                <a:solidFill>
                  <a:schemeClr val="tx1"/>
                </a:solidFill>
                <a:effectLst/>
                <a:latin typeface="Segoe UI" panose="020B0502040204020203" pitchFamily="34" charset="0"/>
                <a:ea typeface="+mn-ea"/>
                <a:cs typeface="+mn-cs"/>
              </a:rPr>
              <a:t>WS-011T00A-SEA-DC1</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WS-011T00A-SEA-ADM1</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WS-011T00A-SEA-CL1</a:t>
            </a:r>
            <a:r>
              <a:rPr lang="en-GB" sz="1000" b="0" i="0" kern="1200" baseline="0" dirty="0">
                <a:solidFill>
                  <a:schemeClr val="tx1"/>
                </a:solidFill>
                <a:effectLst/>
                <a:latin typeface="Segoe UI" panose="020B0502040204020203" pitchFamily="34" charset="0"/>
                <a:ea typeface="+mn-ea"/>
                <a:cs typeface="+mn-cs"/>
              </a:rPr>
              <a:t> should be running after the preceding demonstration.</a:t>
            </a:r>
          </a:p>
          <a:p>
            <a:endParaRPr lang="en-GB" sz="1000" b="0" i="0" kern="1200" baseline="0" dirty="0">
              <a:solidFill>
                <a:schemeClr val="tx1"/>
              </a:solidFill>
              <a:effectLst/>
              <a:latin typeface="Segoe UI" panose="020B0502040204020203" pitchFamily="34" charset="0"/>
              <a:ea typeface="+mn-ea"/>
              <a:cs typeface="+mn-cs"/>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sz="1000" b="1" i="0" kern="1200" baseline="0" dirty="0">
                <a:solidFill>
                  <a:schemeClr val="tx1"/>
                </a:solidFill>
                <a:effectLst/>
                <a:latin typeface="Segoe UI" panose="020B0502040204020203" pitchFamily="34" charset="0"/>
                <a:ea typeface="+mn-ea"/>
                <a:cs typeface="+mn-cs"/>
              </a:rPr>
              <a:t>Demonstration steps</a:t>
            </a:r>
          </a:p>
          <a:p>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Observe server roles custom views</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 open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navigation pane, expand </a:t>
            </a:r>
            <a:r>
              <a:rPr lang="en-GB" sz="1000" b="1" i="0" kern="1200" baseline="0" dirty="0">
                <a:solidFill>
                  <a:schemeClr val="tx1"/>
                </a:solidFill>
                <a:effectLst/>
                <a:latin typeface="Segoe UI" panose="020B0502040204020203" pitchFamily="34" charset="0"/>
                <a:ea typeface="+mn-ea"/>
                <a:cs typeface="+mn-cs"/>
              </a:rPr>
              <a:t>Custom Views</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Server Roles</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Web Server (IIS)</a:t>
            </a:r>
            <a:r>
              <a:rPr lang="en-GB" sz="1000" b="0" i="0" kern="1200" baseline="0" dirty="0">
                <a:solidFill>
                  <a:schemeClr val="tx1"/>
                </a:solidFill>
                <a:effectLst/>
                <a:latin typeface="Segoe UI" panose="020B0502040204020203" pitchFamily="34" charset="0"/>
                <a:ea typeface="+mn-ea"/>
                <a:cs typeface="+mn-cs"/>
              </a:rPr>
              <a:t>. This is the web server role–specific custom view.</a:t>
            </a:r>
          </a:p>
          <a:p>
            <a:pPr marL="228600" indent="-228600">
              <a:buFont typeface="+mj-lt"/>
              <a:buAutoNum type="arabicPeriod"/>
            </a:pPr>
            <a:endParaRPr lang="en-GB" sz="1000" b="1" i="0" kern="1200" baseline="0" dirty="0">
              <a:solidFill>
                <a:schemeClr val="tx1"/>
              </a:solidFill>
              <a:effectLst/>
              <a:latin typeface="Segoe UI" panose="020B0502040204020203" pitchFamily="34" charset="0"/>
              <a:ea typeface="+mn-ea"/>
              <a:cs typeface="+mn-cs"/>
            </a:endParaRPr>
          </a:p>
          <a:p>
            <a:pPr marL="0" indent="0">
              <a:buFont typeface="+mj-lt"/>
              <a:buNone/>
            </a:pPr>
            <a:r>
              <a:rPr lang="en-GB" sz="1000" b="1" i="0" kern="1200" baseline="0" dirty="0">
                <a:solidFill>
                  <a:schemeClr val="tx1"/>
                </a:solidFill>
                <a:effectLst/>
                <a:latin typeface="Segoe UI" panose="020B0502040204020203" pitchFamily="34" charset="0"/>
                <a:ea typeface="+mn-ea"/>
                <a:cs typeface="+mn-cs"/>
              </a:rPr>
              <a:t>Create a custom view</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navigation pane, right-click or access the context menu for </a:t>
            </a:r>
            <a:r>
              <a:rPr lang="en-GB" sz="1000" b="1" i="0" kern="1200" baseline="0" dirty="0">
                <a:solidFill>
                  <a:schemeClr val="tx1"/>
                </a:solidFill>
                <a:effectLst/>
                <a:latin typeface="Segoe UI" panose="020B0502040204020203" pitchFamily="34" charset="0"/>
                <a:ea typeface="+mn-ea"/>
                <a:cs typeface="+mn-cs"/>
              </a:rPr>
              <a:t>Custom Views</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Create Custom View</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Create Custom View</a:t>
            </a:r>
            <a:r>
              <a:rPr lang="en-GB" sz="1000" b="0" i="0" kern="1200" baseline="0" dirty="0">
                <a:solidFill>
                  <a:schemeClr val="tx1"/>
                </a:solidFill>
                <a:effectLst/>
                <a:latin typeface="Segoe UI" panose="020B0502040204020203" pitchFamily="34" charset="0"/>
                <a:ea typeface="+mn-ea"/>
                <a:cs typeface="+mn-cs"/>
              </a:rPr>
              <a:t> dialog box, select the </a:t>
            </a:r>
            <a:r>
              <a:rPr lang="en-GB" sz="1000" b="1" i="0" kern="1200" baseline="0" dirty="0">
                <a:solidFill>
                  <a:schemeClr val="tx1"/>
                </a:solidFill>
                <a:effectLst/>
                <a:latin typeface="Segoe UI" panose="020B0502040204020203" pitchFamily="34" charset="0"/>
                <a:ea typeface="+mn-ea"/>
                <a:cs typeface="+mn-cs"/>
              </a:rPr>
              <a:t>Critical</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Warning</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Error</a:t>
            </a:r>
            <a:r>
              <a:rPr lang="en-GB" sz="1000" b="0" i="0" kern="1200" baseline="0" dirty="0">
                <a:solidFill>
                  <a:schemeClr val="tx1"/>
                </a:solidFill>
                <a:effectLst/>
                <a:latin typeface="Segoe UI" panose="020B0502040204020203" pitchFamily="34" charset="0"/>
                <a:ea typeface="+mn-ea"/>
                <a:cs typeface="+mn-cs"/>
              </a:rPr>
              <a:t> check boxes.</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Create Custom View</a:t>
            </a:r>
            <a:r>
              <a:rPr lang="en-GB" sz="1000" b="0" i="0" kern="1200" baseline="0" dirty="0">
                <a:solidFill>
                  <a:schemeClr val="tx1"/>
                </a:solidFill>
                <a:effectLst/>
                <a:latin typeface="Segoe UI" panose="020B0502040204020203" pitchFamily="34" charset="0"/>
                <a:ea typeface="+mn-ea"/>
                <a:cs typeface="+mn-cs"/>
              </a:rPr>
              <a:t> dialog box, expand </a:t>
            </a:r>
            <a:r>
              <a:rPr lang="en-GB" sz="1000" b="1" i="0" kern="1200" baseline="0" dirty="0">
                <a:solidFill>
                  <a:schemeClr val="tx1"/>
                </a:solidFill>
                <a:effectLst/>
                <a:latin typeface="Segoe UI" panose="020B0502040204020203" pitchFamily="34" charset="0"/>
                <a:ea typeface="+mn-ea"/>
                <a:cs typeface="+mn-cs"/>
              </a:rPr>
              <a:t>Windows Logs</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Event logs</a:t>
            </a:r>
            <a:r>
              <a:rPr lang="en-GB" sz="1000" b="0" i="0" kern="1200" baseline="0" dirty="0">
                <a:solidFill>
                  <a:schemeClr val="tx1"/>
                </a:solidFill>
                <a:effectLst/>
                <a:latin typeface="Segoe UI" panose="020B0502040204020203" pitchFamily="34" charset="0"/>
                <a:ea typeface="+mn-ea"/>
                <a:cs typeface="+mn-cs"/>
              </a:rPr>
              <a:t> drop-down list, select the </a:t>
            </a:r>
            <a:r>
              <a:rPr lang="en-GB" sz="1000" b="1" i="0" kern="1200" baseline="0" dirty="0">
                <a:solidFill>
                  <a:schemeClr val="tx1"/>
                </a:solidFill>
                <a:effectLst/>
                <a:latin typeface="Segoe UI" panose="020B0502040204020203" pitchFamily="34" charset="0"/>
                <a:ea typeface="+mn-ea"/>
                <a:cs typeface="+mn-cs"/>
              </a:rPr>
              <a:t>System</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Application</a:t>
            </a:r>
            <a:r>
              <a:rPr lang="en-GB" sz="1000" b="0" i="0" kern="1200" baseline="0" dirty="0">
                <a:solidFill>
                  <a:schemeClr val="tx1"/>
                </a:solidFill>
                <a:effectLst/>
                <a:latin typeface="Segoe UI" panose="020B0502040204020203" pitchFamily="34" charset="0"/>
                <a:ea typeface="+mn-ea"/>
                <a:cs typeface="+mn-cs"/>
              </a:rPr>
              <a:t> check boxes, and then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Save Filter to Custom View</a:t>
            </a:r>
            <a:r>
              <a:rPr lang="en-GB" sz="1000" b="0" i="0" kern="1200" baseline="0" dirty="0">
                <a:solidFill>
                  <a:schemeClr val="tx1"/>
                </a:solidFill>
                <a:effectLst/>
                <a:latin typeface="Segoe UI" panose="020B0502040204020203" pitchFamily="34" charset="0"/>
                <a:ea typeface="+mn-ea"/>
                <a:cs typeface="+mn-cs"/>
              </a:rPr>
              <a:t> dialog box, enter </a:t>
            </a:r>
            <a:r>
              <a:rPr lang="en-GB" sz="1000" b="1" i="0" kern="1200" baseline="0" dirty="0">
                <a:solidFill>
                  <a:schemeClr val="tx1"/>
                </a:solidFill>
                <a:effectLst/>
                <a:latin typeface="Segoe UI" panose="020B0502040204020203" pitchFamily="34" charset="0"/>
                <a:ea typeface="+mn-ea"/>
                <a:cs typeface="+mn-cs"/>
              </a:rPr>
              <a:t>Contoso Custom View</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Name</a:t>
            </a:r>
            <a:r>
              <a:rPr lang="en-GB" sz="1000" b="0" i="0" kern="1200" baseline="0" dirty="0">
                <a:solidFill>
                  <a:schemeClr val="tx1"/>
                </a:solidFill>
                <a:effectLst/>
                <a:latin typeface="Segoe UI" panose="020B0502040204020203" pitchFamily="34" charset="0"/>
                <a:ea typeface="+mn-ea"/>
                <a:cs typeface="+mn-cs"/>
              </a:rPr>
              <a:t> box, and then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 observe the events that are visible within your custom view in the right pane.</a:t>
            </a:r>
          </a:p>
          <a:p>
            <a:pPr>
              <a:lnSpc>
                <a:spcPct val="107000"/>
              </a:lnSpc>
              <a:spcAft>
                <a:spcPts val="800"/>
              </a:spcAf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pPr lvl="0"/>
            <a:endParaRPr lang="en-US" dirty="0"/>
          </a:p>
        </p:txBody>
      </p:sp>
      <p:sp>
        <p:nvSpPr>
          <p:cNvPr id="4" name="Header Placeholder 3"/>
          <p:cNvSpPr>
            <a:spLocks noGrp="1"/>
          </p:cNvSpPr>
          <p:nvPr>
            <p:ph type="hdr" sz="quarter" idx="10"/>
          </p:nvPr>
        </p:nvSpPr>
        <p:spPr/>
        <p:txBody>
          <a:bodyPr/>
          <a:lstStyle/>
          <a:p>
            <a:r>
              <a:rPr lang="en-GB" dirty="0"/>
              <a:t>WS-011 Windows Server 2019 Administration</a:t>
            </a:r>
            <a:endParaRPr lang="en-US" dirty="0"/>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
        <p:nvSpPr>
          <p:cNvPr id="6" name="Date Placeholder 5"/>
          <p:cNvSpPr>
            <a:spLocks noGrp="1"/>
          </p:cNvSpPr>
          <p:nvPr>
            <p:ph type="dt" idx="14"/>
          </p:nvPr>
        </p:nvSpPr>
        <p:spPr/>
        <p:txBody>
          <a:bodyPr/>
          <a:lstStyle/>
          <a:p>
            <a:r>
              <a:rPr lang="en-GB" dirty="0"/>
              <a:t>Module 11: Server and performance monitoring in Windows Server</a:t>
            </a:r>
            <a:endParaRPr lang="en-US" dirty="0"/>
          </a:p>
        </p:txBody>
      </p:sp>
      <p:sp>
        <p:nvSpPr>
          <p:cNvPr id="12" name="Slide Image Placeholder 11"/>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49256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Explain to students that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 includes the ability to collect copies of events from multiple remote computers and then store them locally. To specify which events to collect, create an event subscription. Among other details, the subscription specifies exactly which events will be collected and in which log they will be stored locally. After a subscription is active and events start collecting, students can review and manipulate these forwarded events just like any other locally stored events. Explain that before they can create a subscription to collect events on a computer, they must configure the collecting computer (the collector) and each computer from which events will be collected (the source).</a:t>
            </a:r>
          </a:p>
          <a:p>
            <a:endParaRPr lang="en-GB"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35</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855206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000" b="1" i="0" kern="1200" baseline="0" dirty="0">
                <a:solidFill>
                  <a:schemeClr val="tx1"/>
                </a:solidFill>
                <a:effectLst/>
                <a:latin typeface="Segoe UI" panose="020B0502040204020203" pitchFamily="34" charset="0"/>
                <a:ea typeface="+mn-ea"/>
                <a:cs typeface="+mn-cs"/>
              </a:rPr>
              <a:t>Preparation steps</a:t>
            </a:r>
          </a:p>
          <a:p>
            <a:r>
              <a:rPr lang="en-GB" sz="1000" b="0" i="0" kern="1200" baseline="0" dirty="0">
                <a:solidFill>
                  <a:schemeClr val="tx1"/>
                </a:solidFill>
                <a:effectLst/>
                <a:latin typeface="Segoe UI" panose="020B0502040204020203" pitchFamily="34" charset="0"/>
                <a:ea typeface="+mn-ea"/>
                <a:cs typeface="+mn-cs"/>
              </a:rPr>
              <a:t>The required virtual machines, </a:t>
            </a:r>
            <a:r>
              <a:rPr lang="en-GB" sz="1000" b="1" i="0" kern="1200" baseline="0" dirty="0">
                <a:solidFill>
                  <a:schemeClr val="tx1"/>
                </a:solidFill>
                <a:effectLst/>
                <a:latin typeface="Segoe UI" panose="020B0502040204020203" pitchFamily="34" charset="0"/>
                <a:ea typeface="+mn-ea"/>
                <a:cs typeface="+mn-cs"/>
              </a:rPr>
              <a:t>WS-011T00A-SEA-DC1</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WS-011T00A-SEA-ADM1</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WS-011T00A-SEA-CL1</a:t>
            </a:r>
            <a:r>
              <a:rPr lang="en-GB" sz="1000" b="0" i="0" kern="1200" baseline="0" dirty="0">
                <a:solidFill>
                  <a:schemeClr val="tx1"/>
                </a:solidFill>
                <a:effectLst/>
                <a:latin typeface="Segoe UI" panose="020B0502040204020203" pitchFamily="34" charset="0"/>
                <a:ea typeface="+mn-ea"/>
                <a:cs typeface="+mn-cs"/>
              </a:rPr>
              <a:t> should be running after the preceding demonstration.</a:t>
            </a:r>
          </a:p>
          <a:p>
            <a:endParaRPr lang="en-GB" sz="1000" b="1" i="0" kern="1200" baseline="0" dirty="0">
              <a:solidFill>
                <a:schemeClr val="tx1"/>
              </a:solidFill>
              <a:effectLst/>
              <a:latin typeface="Segoe UI" panose="020B0502040204020203" pitchFamily="34" charset="0"/>
              <a:ea typeface="+mn-ea"/>
              <a:cs typeface="+mn-cs"/>
            </a:endParaRPr>
          </a:p>
          <a:p>
            <a:pPr marL="0" marR="0" indent="0" algn="l" defTabSz="932742" rtl="0" eaLnBrk="1" fontAlgn="auto" latinLnBrk="0" hangingPunct="1">
              <a:lnSpc>
                <a:spcPct val="90000"/>
              </a:lnSpc>
              <a:spcBef>
                <a:spcPts val="0"/>
              </a:spcBef>
              <a:spcAft>
                <a:spcPts val="600"/>
              </a:spcAft>
              <a:buClrTx/>
              <a:buSzTx/>
              <a:buFontTx/>
              <a:buNone/>
              <a:tabLst/>
              <a:defRPr/>
            </a:pPr>
            <a:r>
              <a:rPr lang="en-GB" sz="1000" b="1" i="0" kern="1200" baseline="0" dirty="0">
                <a:solidFill>
                  <a:schemeClr val="tx1"/>
                </a:solidFill>
                <a:effectLst/>
                <a:latin typeface="Segoe UI" panose="020B0502040204020203" pitchFamily="34" charset="0"/>
                <a:ea typeface="+mn-ea"/>
                <a:cs typeface="+mn-cs"/>
              </a:rPr>
              <a:t>Demonstration steps</a:t>
            </a:r>
          </a:p>
          <a:p>
            <a:endParaRPr lang="en-GB" sz="1000" b="1"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Configure the source computer</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Switch to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Sign in as </a:t>
            </a:r>
            <a:r>
              <a:rPr lang="en-GB" sz="1000" b="1" i="0" kern="1200" baseline="0" dirty="0">
                <a:solidFill>
                  <a:schemeClr val="tx1"/>
                </a:solidFill>
                <a:effectLst/>
                <a:latin typeface="Segoe UI" panose="020B0502040204020203" pitchFamily="34" charset="0"/>
                <a:ea typeface="+mn-ea"/>
                <a:cs typeface="+mn-cs"/>
              </a:rPr>
              <a:t>Contoso\Administrator</a:t>
            </a:r>
            <a:r>
              <a:rPr lang="en-GB" sz="1000" b="0" i="0" kern="1200" baseline="0" dirty="0">
                <a:solidFill>
                  <a:schemeClr val="tx1"/>
                </a:solidFill>
                <a:effectLst/>
                <a:latin typeface="Segoe UI" panose="020B0502040204020203" pitchFamily="34" charset="0"/>
                <a:ea typeface="+mn-ea"/>
                <a:cs typeface="+mn-cs"/>
              </a:rPr>
              <a:t> with the password </a:t>
            </a:r>
            <a:r>
              <a:rPr lang="en-GB" sz="1000" b="1" i="0" kern="1200" baseline="0" dirty="0">
                <a:solidFill>
                  <a:schemeClr val="tx1"/>
                </a:solidFill>
                <a:effectLst/>
                <a:latin typeface="Segoe UI" panose="020B0502040204020203" pitchFamily="34" charset="0"/>
                <a:ea typeface="+mn-ea"/>
                <a:cs typeface="+mn-cs"/>
              </a:rPr>
              <a:t>Pa55w.rd</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Start</a:t>
            </a:r>
            <a:r>
              <a:rPr lang="en-GB" sz="1000" b="0" i="0" kern="1200" baseline="0" dirty="0">
                <a:solidFill>
                  <a:schemeClr val="tx1"/>
                </a:solidFill>
                <a:effectLst/>
                <a:latin typeface="Segoe UI" panose="020B0502040204020203" pitchFamily="34" charset="0"/>
                <a:ea typeface="+mn-ea"/>
                <a:cs typeface="+mn-cs"/>
              </a:rPr>
              <a:t>, and then enter </a:t>
            </a:r>
            <a:r>
              <a:rPr lang="en-GB" sz="1000" b="1" i="0" kern="1200" baseline="0" dirty="0">
                <a:solidFill>
                  <a:schemeClr val="tx1"/>
                </a:solidFill>
                <a:effectLst/>
                <a:latin typeface="Segoe UI" panose="020B0502040204020203" pitchFamily="34" charset="0"/>
                <a:ea typeface="+mn-ea"/>
                <a:cs typeface="+mn-cs"/>
              </a:rPr>
              <a:t>Cmd</a:t>
            </a:r>
            <a:r>
              <a:rPr lang="en-GB" sz="1000" b="0" i="0" kern="1200" baseline="0" dirty="0">
                <a:solidFill>
                  <a:schemeClr val="tx1"/>
                </a:solidFill>
                <a:effectLst/>
                <a:latin typeface="Segoe UI" panose="020B0502040204020203" pitchFamily="34" charset="0"/>
                <a:ea typeface="+mn-ea"/>
                <a:cs typeface="+mn-cs"/>
              </a:rPr>
              <a:t> in the search box.</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Apps</a:t>
            </a:r>
            <a:r>
              <a:rPr lang="en-GB" sz="1000" b="0" i="0" kern="1200" baseline="0" dirty="0">
                <a:solidFill>
                  <a:schemeClr val="tx1"/>
                </a:solidFill>
                <a:effectLst/>
                <a:latin typeface="Segoe UI" panose="020B0502040204020203" pitchFamily="34" charset="0"/>
                <a:ea typeface="+mn-ea"/>
                <a:cs typeface="+mn-cs"/>
              </a:rPr>
              <a:t> list, select </a:t>
            </a:r>
            <a:r>
              <a:rPr lang="en-GB" sz="1000" b="1" i="0" kern="1200" baseline="0" dirty="0">
                <a:solidFill>
                  <a:schemeClr val="tx1"/>
                </a:solidFill>
                <a:effectLst/>
                <a:latin typeface="Segoe UI" panose="020B0502040204020203" pitchFamily="34" charset="0"/>
                <a:ea typeface="+mn-ea"/>
                <a:cs typeface="+mn-cs"/>
              </a:rPr>
              <a:t>Command Prompt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Enter the following command at the command prompt, and then select Enter:</a:t>
            </a:r>
          </a:p>
          <a:p>
            <a:pPr marL="217262" lvl="1" indent="-107956"/>
            <a:r>
              <a:rPr lang="en-GB" sz="1000" b="1" i="0" kern="1200" baseline="0" dirty="0">
                <a:solidFill>
                  <a:schemeClr val="tx1"/>
                </a:solidFill>
                <a:effectLst/>
                <a:latin typeface="Segoe UI" panose="020B0502040204020203" pitchFamily="34" charset="0"/>
                <a:ea typeface="+mn-ea"/>
                <a:cs typeface="+mn-cs"/>
              </a:rPr>
              <a:t>winrm quickconfig</a:t>
            </a:r>
            <a:endParaRPr lang="en-GB" sz="1000" b="0" i="0" kern="1200" baseline="0" dirty="0">
              <a:solidFill>
                <a:schemeClr val="tx1"/>
              </a:solidFill>
              <a:effectLst/>
              <a:latin typeface="Segoe UI" panose="020B0502040204020203" pitchFamily="34" charset="0"/>
              <a:ea typeface="+mn-ea"/>
              <a:cs typeface="+mn-cs"/>
            </a:endParaRPr>
          </a:p>
          <a:p>
            <a:pPr marL="109306" lvl="1" indent="0">
              <a:buNone/>
            </a:pPr>
            <a:r>
              <a:rPr lang="en-GB" sz="1000" b="1" i="0" kern="1200" baseline="0" dirty="0">
                <a:solidFill>
                  <a:schemeClr val="tx1"/>
                </a:solidFill>
                <a:effectLst/>
                <a:latin typeface="Segoe UI" panose="020B0502040204020203" pitchFamily="34" charset="0"/>
                <a:ea typeface="+mn-ea"/>
                <a:cs typeface="+mn-cs"/>
              </a:rPr>
              <a:t>Note</a:t>
            </a:r>
            <a:r>
              <a:rPr lang="en-GB" sz="1000" b="0" i="0" kern="1200" baseline="0" dirty="0">
                <a:solidFill>
                  <a:schemeClr val="tx1"/>
                </a:solidFill>
                <a:effectLst/>
                <a:latin typeface="Segoe UI" panose="020B0502040204020203" pitchFamily="34" charset="0"/>
                <a:ea typeface="+mn-ea"/>
                <a:cs typeface="+mn-cs"/>
              </a:rPr>
              <a:t>: The service is already running.</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On the taskbar, select </a:t>
            </a:r>
            <a:r>
              <a:rPr lang="en-GB" sz="1000" b="1" i="0" kern="1200" baseline="0" dirty="0">
                <a:solidFill>
                  <a:schemeClr val="tx1"/>
                </a:solidFill>
                <a:effectLst/>
                <a:latin typeface="Segoe UI" panose="020B0502040204020203" pitchFamily="34" charset="0"/>
                <a:ea typeface="+mn-ea"/>
                <a:cs typeface="+mn-cs"/>
              </a:rPr>
              <a:t>Server Manager</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Server Manager</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Tools</a:t>
            </a:r>
            <a:r>
              <a:rPr lang="en-GB" sz="1000" b="0" i="0" kern="1200" baseline="0" dirty="0">
                <a:solidFill>
                  <a:schemeClr val="tx1"/>
                </a:solidFill>
                <a:effectLst/>
                <a:latin typeface="Segoe UI" panose="020B0502040204020203" pitchFamily="34" charset="0"/>
                <a:ea typeface="+mn-ea"/>
                <a:cs typeface="+mn-cs"/>
              </a:rPr>
              <a:t> on the toolbar, and then select </a:t>
            </a:r>
            <a:r>
              <a:rPr lang="en-GB" sz="1000" b="1" i="0" kern="1200" baseline="0" dirty="0">
                <a:solidFill>
                  <a:schemeClr val="tx1"/>
                </a:solidFill>
                <a:effectLst/>
                <a:latin typeface="Segoe UI" panose="020B0502040204020203" pitchFamily="34" charset="0"/>
                <a:ea typeface="+mn-ea"/>
                <a:cs typeface="+mn-cs"/>
              </a:rPr>
              <a:t>Computer Management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Computer Management (Local)</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System Tools</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Local Users and Groups</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Groups</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results pane, double-click or select </a:t>
            </a:r>
            <a:r>
              <a:rPr lang="en-GB" sz="1000" b="1" i="0" kern="1200" baseline="0" dirty="0">
                <a:solidFill>
                  <a:schemeClr val="tx1"/>
                </a:solidFill>
                <a:effectLst/>
                <a:latin typeface="Segoe UI" panose="020B0502040204020203" pitchFamily="34" charset="0"/>
                <a:ea typeface="+mn-ea"/>
                <a:cs typeface="+mn-cs"/>
              </a:rPr>
              <a:t>Event Log Readers</a:t>
            </a:r>
            <a:r>
              <a:rPr lang="en-GB" sz="1000" b="0" i="0" kern="1200" baseline="0" dirty="0">
                <a:solidFill>
                  <a:schemeClr val="tx1"/>
                </a:solidFill>
                <a:effectLst/>
                <a:latin typeface="Segoe UI" panose="020B0502040204020203" pitchFamily="34" charset="0"/>
                <a:ea typeface="+mn-ea"/>
                <a:cs typeface="+mn-cs"/>
              </a:rPr>
              <a:t>, and then select Enter.</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Add</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Object Types</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Select Users, Computers, Service Accounts or Groups</a:t>
            </a:r>
            <a:r>
              <a:rPr lang="en-GB" sz="1000" b="0" i="0" kern="1200" baseline="0" dirty="0">
                <a:solidFill>
                  <a:schemeClr val="tx1"/>
                </a:solidFill>
                <a:effectLst/>
                <a:latin typeface="Segoe UI" panose="020B0502040204020203" pitchFamily="34" charset="0"/>
                <a:ea typeface="+mn-ea"/>
                <a:cs typeface="+mn-cs"/>
              </a:rPr>
              <a:t> dialog box.</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Object Types</a:t>
            </a:r>
            <a:r>
              <a:rPr lang="en-GB" sz="1000" b="0" i="0" kern="1200" baseline="0" dirty="0">
                <a:solidFill>
                  <a:schemeClr val="tx1"/>
                </a:solidFill>
                <a:effectLst/>
                <a:latin typeface="Segoe UI" panose="020B0502040204020203" pitchFamily="34" charset="0"/>
                <a:ea typeface="+mn-ea"/>
                <a:cs typeface="+mn-cs"/>
              </a:rPr>
              <a:t> dialog box, select the </a:t>
            </a:r>
            <a:r>
              <a:rPr lang="en-GB" sz="1000" b="1" i="0" kern="1200" baseline="0" dirty="0">
                <a:solidFill>
                  <a:schemeClr val="tx1"/>
                </a:solidFill>
                <a:effectLst/>
                <a:latin typeface="Segoe UI" panose="020B0502040204020203" pitchFamily="34" charset="0"/>
                <a:ea typeface="+mn-ea"/>
                <a:cs typeface="+mn-cs"/>
              </a:rPr>
              <a:t>Computers</a:t>
            </a:r>
            <a:r>
              <a:rPr lang="en-GB" sz="1000" b="0" i="0" kern="1200" baseline="0" dirty="0">
                <a:solidFill>
                  <a:schemeClr val="tx1"/>
                </a:solidFill>
                <a:effectLst/>
                <a:latin typeface="Segoe UI" panose="020B0502040204020203" pitchFamily="34" charset="0"/>
                <a:ea typeface="+mn-ea"/>
                <a:cs typeface="+mn-cs"/>
              </a:rPr>
              <a:t> check box, and then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Select Users, Computers, Service Accounts or Groups</a:t>
            </a:r>
            <a:r>
              <a:rPr lang="en-GB" sz="1000" b="0" i="0" kern="1200" baseline="0" dirty="0">
                <a:solidFill>
                  <a:schemeClr val="tx1"/>
                </a:solidFill>
                <a:effectLst/>
                <a:latin typeface="Segoe UI" panose="020B0502040204020203" pitchFamily="34" charset="0"/>
                <a:ea typeface="+mn-ea"/>
                <a:cs typeface="+mn-cs"/>
              </a:rPr>
              <a:t> dialog box, enter </a:t>
            </a:r>
            <a:r>
              <a:rPr lang="en-GB" sz="1000" b="1" i="0" kern="1200" baseline="0" dirty="0">
                <a:solidFill>
                  <a:schemeClr val="tx1"/>
                </a:solidFill>
                <a:effectLst/>
                <a:latin typeface="Segoe UI" panose="020B0502040204020203" pitchFamily="34" charset="0"/>
                <a:ea typeface="+mn-ea"/>
                <a:cs typeface="+mn-cs"/>
              </a:rPr>
              <a:t>SEA-CL1</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Enter the object names to select</a:t>
            </a:r>
            <a:r>
              <a:rPr lang="en-GB" sz="1000" b="0" i="0" kern="1200" baseline="0" dirty="0">
                <a:solidFill>
                  <a:schemeClr val="tx1"/>
                </a:solidFill>
                <a:effectLst/>
                <a:latin typeface="Segoe UI" panose="020B0502040204020203" pitchFamily="34" charset="0"/>
                <a:ea typeface="+mn-ea"/>
                <a:cs typeface="+mn-cs"/>
              </a:rPr>
              <a:t> box, and then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Event Log Readers Properties</a:t>
            </a:r>
            <a:r>
              <a:rPr lang="en-GB" sz="1000" b="0" i="0" kern="1200" baseline="0" dirty="0">
                <a:solidFill>
                  <a:schemeClr val="tx1"/>
                </a:solidFill>
                <a:effectLst/>
                <a:latin typeface="Segoe UI" panose="020B0502040204020203" pitchFamily="34" charset="0"/>
                <a:ea typeface="+mn-ea"/>
                <a:cs typeface="+mn-cs"/>
              </a:rPr>
              <a:t> dialog box,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lvl="0"/>
            <a:endParaRPr lang="en-US" dirty="0"/>
          </a:p>
        </p:txBody>
      </p:sp>
      <p:sp>
        <p:nvSpPr>
          <p:cNvPr id="4" name="Header Placeholder 3"/>
          <p:cNvSpPr>
            <a:spLocks noGrp="1"/>
          </p:cNvSpPr>
          <p:nvPr>
            <p:ph type="hdr" sz="quarter" idx="10"/>
          </p:nvPr>
        </p:nvSpPr>
        <p:spPr/>
        <p:txBody>
          <a:bodyPr/>
          <a:lstStyle/>
          <a:p>
            <a:r>
              <a:rPr lang="en-GB" dirty="0"/>
              <a:t>WS-011 Windows Server 2019 Administration</a:t>
            </a:r>
            <a:endParaRPr lang="en-US" dirty="0"/>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
        <p:nvSpPr>
          <p:cNvPr id="6" name="Date Placeholder 5"/>
          <p:cNvSpPr>
            <a:spLocks noGrp="1"/>
          </p:cNvSpPr>
          <p:nvPr>
            <p:ph type="dt" idx="14"/>
          </p:nvPr>
        </p:nvSpPr>
        <p:spPr/>
        <p:txBody>
          <a:bodyPr/>
          <a:lstStyle/>
          <a:p>
            <a:r>
              <a:rPr lang="en-GB" dirty="0"/>
              <a:t>Module 11: Server and performance monitoring in Windows Server</a:t>
            </a:r>
            <a:endParaRPr lang="en-US" dirty="0"/>
          </a:p>
        </p:txBody>
      </p:sp>
      <p:sp>
        <p:nvSpPr>
          <p:cNvPr id="12" name="Slide Image Placeholder 11"/>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28938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000" b="1" i="0" kern="1200" baseline="0" dirty="0">
                <a:solidFill>
                  <a:schemeClr val="tx1"/>
                </a:solidFill>
                <a:effectLst/>
                <a:latin typeface="Segoe UI" panose="020B0502040204020203" pitchFamily="34" charset="0"/>
                <a:ea typeface="+mn-ea"/>
                <a:cs typeface="+mn-cs"/>
              </a:rPr>
              <a:t>Configure the collector computer</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Switch to </a:t>
            </a:r>
            <a:r>
              <a:rPr lang="en-GB" sz="1000" b="1" i="0" kern="1200" baseline="0" dirty="0">
                <a:solidFill>
                  <a:schemeClr val="tx1"/>
                </a:solidFill>
                <a:effectLst/>
                <a:latin typeface="Segoe UI" panose="020B0502040204020203" pitchFamily="34" charset="0"/>
                <a:ea typeface="+mn-ea"/>
                <a:cs typeface="+mn-cs"/>
              </a:rPr>
              <a:t>SEA-CL1</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Start</a:t>
            </a:r>
            <a:r>
              <a:rPr lang="en-GB" sz="1000" b="0" i="0" kern="1200" baseline="0" dirty="0">
                <a:solidFill>
                  <a:schemeClr val="tx1"/>
                </a:solidFill>
                <a:effectLst/>
                <a:latin typeface="Segoe UI" panose="020B0502040204020203" pitchFamily="34" charset="0"/>
                <a:ea typeface="+mn-ea"/>
                <a:cs typeface="+mn-cs"/>
              </a:rPr>
              <a:t>, and then enter </a:t>
            </a:r>
            <a:r>
              <a:rPr lang="en-GB" sz="1000" b="1" i="0" kern="1200" baseline="0" dirty="0">
                <a:solidFill>
                  <a:schemeClr val="tx1"/>
                </a:solidFill>
                <a:effectLst/>
                <a:latin typeface="Segoe UI" panose="020B0502040204020203" pitchFamily="34" charset="0"/>
                <a:ea typeface="+mn-ea"/>
                <a:cs typeface="+mn-cs"/>
              </a:rPr>
              <a:t>Cmd</a:t>
            </a:r>
            <a:r>
              <a:rPr lang="en-GB" sz="1000" b="0" i="0" kern="1200" baseline="0" dirty="0">
                <a:solidFill>
                  <a:schemeClr val="tx1"/>
                </a:solidFill>
                <a:effectLst/>
                <a:latin typeface="Segoe UI" panose="020B0502040204020203" pitchFamily="34" charset="0"/>
                <a:ea typeface="+mn-ea"/>
                <a:cs typeface="+mn-cs"/>
              </a:rPr>
              <a:t> in the search box.</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Apps</a:t>
            </a:r>
            <a:r>
              <a:rPr lang="en-GB" sz="1000" b="0" i="0" kern="1200" baseline="0" dirty="0">
                <a:solidFill>
                  <a:schemeClr val="tx1"/>
                </a:solidFill>
                <a:effectLst/>
                <a:latin typeface="Segoe UI" panose="020B0502040204020203" pitchFamily="34" charset="0"/>
                <a:ea typeface="+mn-ea"/>
                <a:cs typeface="+mn-cs"/>
              </a:rPr>
              <a:t> list, select </a:t>
            </a:r>
            <a:r>
              <a:rPr lang="en-GB" sz="1000" b="1" i="0" kern="1200" baseline="0" dirty="0">
                <a:solidFill>
                  <a:schemeClr val="tx1"/>
                </a:solidFill>
                <a:effectLst/>
                <a:latin typeface="Segoe UI" panose="020B0502040204020203" pitchFamily="34" charset="0"/>
                <a:ea typeface="+mn-ea"/>
                <a:cs typeface="+mn-cs"/>
              </a:rPr>
              <a:t>Command Prompt</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At the command prompt, enter the following command, and then select Enter:</a:t>
            </a:r>
          </a:p>
          <a:p>
            <a:pPr marL="217262" lvl="1" indent="-107956"/>
            <a:r>
              <a:rPr lang="en-GB" sz="1000" b="1" i="0" kern="1200" baseline="0" dirty="0">
                <a:solidFill>
                  <a:schemeClr val="tx1"/>
                </a:solidFill>
                <a:effectLst/>
                <a:latin typeface="Segoe UI" panose="020B0502040204020203" pitchFamily="34" charset="0"/>
                <a:ea typeface="+mn-ea"/>
                <a:cs typeface="+mn-cs"/>
              </a:rPr>
              <a:t>Wecutil qc</a:t>
            </a:r>
            <a:endParaRPr lang="en-GB"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When prompted, enter </a:t>
            </a:r>
            <a:r>
              <a:rPr lang="en-GB" sz="1000" b="1" i="0" kern="1200" baseline="0" dirty="0">
                <a:solidFill>
                  <a:schemeClr val="tx1"/>
                </a:solidFill>
                <a:effectLst/>
                <a:latin typeface="Segoe UI" panose="020B0502040204020203" pitchFamily="34" charset="0"/>
                <a:ea typeface="+mn-ea"/>
                <a:cs typeface="+mn-cs"/>
              </a:rPr>
              <a:t>Y</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Enter</a:t>
            </a:r>
            <a:r>
              <a:rPr lang="en-GB" sz="1000" b="0" i="0" kern="1200" baseline="0" dirty="0">
                <a:solidFill>
                  <a:schemeClr val="tx1"/>
                </a:solidFill>
                <a:effectLst/>
                <a:latin typeface="Segoe UI" panose="020B0502040204020203" pitchFamily="34" charset="0"/>
                <a:ea typeface="+mn-ea"/>
                <a:cs typeface="+mn-cs"/>
              </a:rPr>
              <a:t>.</a:t>
            </a:r>
          </a:p>
          <a:p>
            <a:pPr marL="0" indent="0">
              <a:buFont typeface="+mj-lt"/>
              <a:buNone/>
            </a:pPr>
            <a:endParaRPr lang="en-GB" sz="1000" b="0" i="0" kern="1200" baseline="0" dirty="0">
              <a:solidFill>
                <a:schemeClr val="tx1"/>
              </a:solidFill>
              <a:effectLst/>
              <a:latin typeface="Segoe UI" panose="020B0502040204020203" pitchFamily="34" charset="0"/>
              <a:ea typeface="+mn-ea"/>
              <a:cs typeface="+mn-cs"/>
            </a:endParaRPr>
          </a:p>
          <a:p>
            <a:r>
              <a:rPr lang="en-GB" sz="1000" b="1" i="0" kern="1200" baseline="0" dirty="0">
                <a:solidFill>
                  <a:schemeClr val="tx1"/>
                </a:solidFill>
                <a:effectLst/>
                <a:latin typeface="Segoe UI" panose="020B0502040204020203" pitchFamily="34" charset="0"/>
                <a:ea typeface="+mn-ea"/>
                <a:cs typeface="+mn-cs"/>
              </a:rPr>
              <a:t>Create and review the subscribed log</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 select </a:t>
            </a:r>
            <a:r>
              <a:rPr lang="en-GB" sz="1000" b="1" i="0" kern="1200" baseline="0" dirty="0">
                <a:solidFill>
                  <a:schemeClr val="tx1"/>
                </a:solidFill>
                <a:effectLst/>
                <a:latin typeface="Segoe UI" panose="020B0502040204020203" pitchFamily="34" charset="0"/>
                <a:ea typeface="+mn-ea"/>
                <a:cs typeface="+mn-cs"/>
              </a:rPr>
              <a:t>Subscriptions</a:t>
            </a:r>
            <a:r>
              <a:rPr lang="en-GB" sz="1000" b="0" i="0" kern="1200" baseline="0" dirty="0">
                <a:solidFill>
                  <a:schemeClr val="tx1"/>
                </a:solidFill>
                <a:effectLst/>
                <a:latin typeface="Segoe UI" panose="020B0502040204020203" pitchFamily="34" charset="0"/>
                <a:ea typeface="+mn-ea"/>
                <a:cs typeface="+mn-cs"/>
              </a:rPr>
              <a:t> in the navigation pane.</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Right-click or access the context menu for </a:t>
            </a:r>
            <a:r>
              <a:rPr lang="en-GB" sz="1000" b="1" i="0" kern="1200" baseline="0" dirty="0">
                <a:solidFill>
                  <a:schemeClr val="tx1"/>
                </a:solidFill>
                <a:effectLst/>
                <a:latin typeface="Segoe UI" panose="020B0502040204020203" pitchFamily="34" charset="0"/>
                <a:ea typeface="+mn-ea"/>
                <a:cs typeface="+mn-cs"/>
              </a:rPr>
              <a:t>Subscriptions</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Create Subscription</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Subscription Properties</a:t>
            </a:r>
            <a:r>
              <a:rPr lang="en-GB" sz="1000" b="0" i="0" kern="1200" baseline="0" dirty="0">
                <a:solidFill>
                  <a:schemeClr val="tx1"/>
                </a:solidFill>
                <a:effectLst/>
                <a:latin typeface="Segoe UI" panose="020B0502040204020203" pitchFamily="34" charset="0"/>
                <a:ea typeface="+mn-ea"/>
                <a:cs typeface="+mn-cs"/>
              </a:rPr>
              <a:t> dialog box, enter </a:t>
            </a:r>
            <a:r>
              <a:rPr lang="en-GB" sz="1000" b="1" i="0" kern="1200" baseline="0" dirty="0">
                <a:solidFill>
                  <a:schemeClr val="tx1"/>
                </a:solidFill>
                <a:effectLst/>
                <a:latin typeface="Segoe UI" panose="020B0502040204020203" pitchFamily="34" charset="0"/>
                <a:ea typeface="+mn-ea"/>
                <a:cs typeface="+mn-cs"/>
              </a:rPr>
              <a:t>SEA-ADM1 Events</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Subscription name</a:t>
            </a:r>
            <a:r>
              <a:rPr lang="en-GB" sz="1000" b="0" i="0" kern="1200" baseline="0" dirty="0">
                <a:solidFill>
                  <a:schemeClr val="tx1"/>
                </a:solidFill>
                <a:effectLst/>
                <a:latin typeface="Segoe UI" panose="020B0502040204020203" pitchFamily="34" charset="0"/>
                <a:ea typeface="+mn-ea"/>
                <a:cs typeface="+mn-cs"/>
              </a:rPr>
              <a:t> box.</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Select </a:t>
            </a:r>
            <a:r>
              <a:rPr lang="en-GB" sz="1000" b="1" i="0" kern="1200" baseline="0" dirty="0">
                <a:solidFill>
                  <a:schemeClr val="tx1"/>
                </a:solidFill>
                <a:effectLst/>
                <a:latin typeface="Segoe UI" panose="020B0502040204020203" pitchFamily="34" charset="0"/>
                <a:ea typeface="+mn-ea"/>
                <a:cs typeface="+mn-cs"/>
              </a:rPr>
              <a:t>Collector Initiated</a:t>
            </a:r>
            <a:r>
              <a:rPr lang="en-GB" sz="1000" b="0" i="0" kern="1200" baseline="0" dirty="0">
                <a:solidFill>
                  <a:schemeClr val="tx1"/>
                </a:solidFill>
                <a:effectLst/>
                <a:latin typeface="Segoe UI" panose="020B0502040204020203" pitchFamily="34" charset="0"/>
                <a:ea typeface="+mn-ea"/>
                <a:cs typeface="+mn-cs"/>
              </a:rPr>
              <a:t>, and then select </a:t>
            </a:r>
            <a:r>
              <a:rPr lang="en-GB" sz="1000" b="1" i="0" kern="1200" baseline="0" dirty="0">
                <a:solidFill>
                  <a:schemeClr val="tx1"/>
                </a:solidFill>
                <a:effectLst/>
                <a:latin typeface="Segoe UI" panose="020B0502040204020203" pitchFamily="34" charset="0"/>
                <a:ea typeface="+mn-ea"/>
                <a:cs typeface="+mn-cs"/>
              </a:rPr>
              <a:t>Select Computers</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Computers</a:t>
            </a:r>
            <a:r>
              <a:rPr lang="en-GB" sz="1000" b="0" i="0" kern="1200" baseline="0" dirty="0">
                <a:solidFill>
                  <a:schemeClr val="tx1"/>
                </a:solidFill>
                <a:effectLst/>
                <a:latin typeface="Segoe UI" panose="020B0502040204020203" pitchFamily="34" charset="0"/>
                <a:ea typeface="+mn-ea"/>
                <a:cs typeface="+mn-cs"/>
              </a:rPr>
              <a:t> dialog box, select </a:t>
            </a:r>
            <a:r>
              <a:rPr lang="en-GB" sz="1000" b="1" i="0" kern="1200" baseline="0" dirty="0">
                <a:solidFill>
                  <a:schemeClr val="tx1"/>
                </a:solidFill>
                <a:effectLst/>
                <a:latin typeface="Segoe UI" panose="020B0502040204020203" pitchFamily="34" charset="0"/>
                <a:ea typeface="+mn-ea"/>
                <a:cs typeface="+mn-cs"/>
              </a:rPr>
              <a:t>Add Domain Computers</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Select Computer</a:t>
            </a:r>
            <a:r>
              <a:rPr lang="en-GB" sz="1000" b="0" i="0" kern="1200" baseline="0" dirty="0">
                <a:solidFill>
                  <a:schemeClr val="tx1"/>
                </a:solidFill>
                <a:effectLst/>
                <a:latin typeface="Segoe UI" panose="020B0502040204020203" pitchFamily="34" charset="0"/>
                <a:ea typeface="+mn-ea"/>
                <a:cs typeface="+mn-cs"/>
              </a:rPr>
              <a:t> dialog box, enter </a:t>
            </a:r>
            <a:r>
              <a:rPr lang="en-GB" sz="1000" b="1" i="0" kern="1200" baseline="0" dirty="0">
                <a:solidFill>
                  <a:schemeClr val="tx1"/>
                </a:solidFill>
                <a:effectLst/>
                <a:latin typeface="Segoe UI" panose="020B0502040204020203" pitchFamily="34" charset="0"/>
                <a:ea typeface="+mn-ea"/>
                <a:cs typeface="+mn-cs"/>
              </a:rPr>
              <a:t>SEA-ADM1</a:t>
            </a:r>
            <a:r>
              <a:rPr lang="en-GB" sz="1000" b="0" i="0" kern="1200" baseline="0" dirty="0">
                <a:solidFill>
                  <a:schemeClr val="tx1"/>
                </a:solidFill>
                <a:effectLst/>
                <a:latin typeface="Segoe UI" panose="020B0502040204020203" pitchFamily="34" charset="0"/>
                <a:ea typeface="+mn-ea"/>
                <a:cs typeface="+mn-cs"/>
              </a:rPr>
              <a:t> in the </a:t>
            </a:r>
            <a:r>
              <a:rPr lang="en-GB" sz="1000" b="1" i="0" kern="1200" baseline="0" dirty="0">
                <a:solidFill>
                  <a:schemeClr val="tx1"/>
                </a:solidFill>
                <a:effectLst/>
                <a:latin typeface="Segoe UI" panose="020B0502040204020203" pitchFamily="34" charset="0"/>
                <a:ea typeface="+mn-ea"/>
                <a:cs typeface="+mn-cs"/>
              </a:rPr>
              <a:t>Enter the object name to select</a:t>
            </a:r>
            <a:r>
              <a:rPr lang="en-GB" sz="1000" b="0" i="0" kern="1200" baseline="0" dirty="0">
                <a:solidFill>
                  <a:schemeClr val="tx1"/>
                </a:solidFill>
                <a:effectLst/>
                <a:latin typeface="Segoe UI" panose="020B0502040204020203" pitchFamily="34" charset="0"/>
                <a:ea typeface="+mn-ea"/>
                <a:cs typeface="+mn-cs"/>
              </a:rPr>
              <a:t> box, and then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Computers</a:t>
            </a:r>
            <a:r>
              <a:rPr lang="en-GB" sz="1000" b="0" i="0" kern="1200" baseline="0" dirty="0">
                <a:solidFill>
                  <a:schemeClr val="tx1"/>
                </a:solidFill>
                <a:effectLst/>
                <a:latin typeface="Segoe UI" panose="020B0502040204020203" pitchFamily="34" charset="0"/>
                <a:ea typeface="+mn-ea"/>
                <a:cs typeface="+mn-cs"/>
              </a:rPr>
              <a:t> dialog box,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Subscription Properties – SEA-ADM1 Events</a:t>
            </a:r>
            <a:r>
              <a:rPr lang="en-GB" sz="1000" b="0" i="0" kern="1200" baseline="0" dirty="0">
                <a:solidFill>
                  <a:schemeClr val="tx1"/>
                </a:solidFill>
                <a:effectLst/>
                <a:latin typeface="Segoe UI" panose="020B0502040204020203" pitchFamily="34" charset="0"/>
                <a:ea typeface="+mn-ea"/>
                <a:cs typeface="+mn-cs"/>
              </a:rPr>
              <a:t> dialog box, select </a:t>
            </a:r>
            <a:r>
              <a:rPr lang="en-GB" sz="1000" b="1" i="0" kern="1200" baseline="0" dirty="0">
                <a:solidFill>
                  <a:schemeClr val="tx1"/>
                </a:solidFill>
                <a:effectLst/>
                <a:latin typeface="Segoe UI" panose="020B0502040204020203" pitchFamily="34" charset="0"/>
                <a:ea typeface="+mn-ea"/>
                <a:cs typeface="+mn-cs"/>
              </a:rPr>
              <a:t>Select Events</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Query Filter</a:t>
            </a:r>
            <a:r>
              <a:rPr lang="en-GB" sz="1000" b="0" i="0" kern="1200" baseline="0" dirty="0">
                <a:solidFill>
                  <a:schemeClr val="tx1"/>
                </a:solidFill>
                <a:effectLst/>
                <a:latin typeface="Segoe UI" panose="020B0502040204020203" pitchFamily="34" charset="0"/>
                <a:ea typeface="+mn-ea"/>
                <a:cs typeface="+mn-cs"/>
              </a:rPr>
              <a:t> dialog box, select the </a:t>
            </a:r>
            <a:r>
              <a:rPr lang="en-GB" sz="1000" b="1" i="0" kern="1200" baseline="0" dirty="0">
                <a:solidFill>
                  <a:schemeClr val="tx1"/>
                </a:solidFill>
                <a:effectLst/>
                <a:latin typeface="Segoe UI" panose="020B0502040204020203" pitchFamily="34" charset="0"/>
                <a:ea typeface="+mn-ea"/>
                <a:cs typeface="+mn-cs"/>
              </a:rPr>
              <a:t>Critical</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Warning</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Information</a:t>
            </a:r>
            <a:r>
              <a:rPr lang="en-GB" sz="1000" b="0" i="0" kern="1200" baseline="0" dirty="0">
                <a:solidFill>
                  <a:schemeClr val="tx1"/>
                </a:solidFill>
                <a:effectLst/>
                <a:latin typeface="Segoe UI" panose="020B0502040204020203" pitchFamily="34" charset="0"/>
                <a:ea typeface="+mn-ea"/>
                <a:cs typeface="+mn-cs"/>
              </a:rPr>
              <a:t>, </a:t>
            </a:r>
            <a:r>
              <a:rPr lang="en-GB" sz="1000" b="1" i="0" kern="1200" baseline="0" dirty="0">
                <a:solidFill>
                  <a:schemeClr val="tx1"/>
                </a:solidFill>
                <a:effectLst/>
                <a:latin typeface="Segoe UI" panose="020B0502040204020203" pitchFamily="34" charset="0"/>
                <a:ea typeface="+mn-ea"/>
                <a:cs typeface="+mn-cs"/>
              </a:rPr>
              <a:t>Verbose</a:t>
            </a:r>
            <a:r>
              <a:rPr lang="en-GB" sz="1000" b="0" i="0" kern="1200" baseline="0" dirty="0">
                <a:solidFill>
                  <a:schemeClr val="tx1"/>
                </a:solidFill>
                <a:effectLst/>
                <a:latin typeface="Segoe UI" panose="020B0502040204020203" pitchFamily="34" charset="0"/>
                <a:ea typeface="+mn-ea"/>
                <a:cs typeface="+mn-cs"/>
              </a:rPr>
              <a:t>, and </a:t>
            </a:r>
            <a:r>
              <a:rPr lang="en-GB" sz="1000" b="1" i="0" kern="1200" baseline="0" dirty="0">
                <a:solidFill>
                  <a:schemeClr val="tx1"/>
                </a:solidFill>
                <a:effectLst/>
                <a:latin typeface="Segoe UI" panose="020B0502040204020203" pitchFamily="34" charset="0"/>
                <a:ea typeface="+mn-ea"/>
                <a:cs typeface="+mn-cs"/>
              </a:rPr>
              <a:t>Error</a:t>
            </a:r>
            <a:r>
              <a:rPr lang="en-GB" sz="1000" b="0" i="0" kern="1200" baseline="0" dirty="0">
                <a:solidFill>
                  <a:schemeClr val="tx1"/>
                </a:solidFill>
                <a:effectLst/>
                <a:latin typeface="Segoe UI" panose="020B0502040204020203" pitchFamily="34" charset="0"/>
                <a:ea typeface="+mn-ea"/>
                <a:cs typeface="+mn-cs"/>
              </a:rPr>
              <a:t> check boxes.</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Logged</a:t>
            </a:r>
            <a:r>
              <a:rPr lang="en-GB" sz="1000" b="0" i="0" kern="1200" baseline="0" dirty="0">
                <a:solidFill>
                  <a:schemeClr val="tx1"/>
                </a:solidFill>
                <a:effectLst/>
                <a:latin typeface="Segoe UI" panose="020B0502040204020203" pitchFamily="34" charset="0"/>
                <a:ea typeface="+mn-ea"/>
                <a:cs typeface="+mn-cs"/>
              </a:rPr>
              <a:t> drop-down list, select </a:t>
            </a:r>
            <a:r>
              <a:rPr lang="en-GB" sz="1000" b="1" i="0" kern="1200" baseline="0" dirty="0">
                <a:solidFill>
                  <a:schemeClr val="tx1"/>
                </a:solidFill>
                <a:effectLst/>
                <a:latin typeface="Segoe UI" panose="020B0502040204020203" pitchFamily="34" charset="0"/>
                <a:ea typeface="+mn-ea"/>
                <a:cs typeface="+mn-cs"/>
              </a:rPr>
              <a:t>Last 30 days</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Event logs</a:t>
            </a:r>
            <a:r>
              <a:rPr lang="en-GB" sz="1000" b="0" i="0" kern="1200" baseline="0" dirty="0">
                <a:solidFill>
                  <a:schemeClr val="tx1"/>
                </a:solidFill>
                <a:effectLst/>
                <a:latin typeface="Segoe UI" panose="020B0502040204020203" pitchFamily="34" charset="0"/>
                <a:ea typeface="+mn-ea"/>
                <a:cs typeface="+mn-cs"/>
              </a:rPr>
              <a:t> drop-down list, select </a:t>
            </a:r>
            <a:r>
              <a:rPr lang="en-GB" sz="1000" b="1" i="0" kern="1200" baseline="0" dirty="0">
                <a:solidFill>
                  <a:schemeClr val="tx1"/>
                </a:solidFill>
                <a:effectLst/>
                <a:latin typeface="Segoe UI" panose="020B0502040204020203" pitchFamily="34" charset="0"/>
                <a:ea typeface="+mn-ea"/>
                <a:cs typeface="+mn-cs"/>
              </a:rPr>
              <a:t>Windows Logs</a:t>
            </a:r>
            <a:r>
              <a:rPr lang="en-GB" sz="1000" b="0" i="0" kern="1200" baseline="0" dirty="0">
                <a:solidFill>
                  <a:schemeClr val="tx1"/>
                </a:solidFill>
                <a:effectLst/>
                <a:latin typeface="Segoe UI" panose="020B0502040204020203" pitchFamily="34" charset="0"/>
                <a:ea typeface="+mn-ea"/>
                <a:cs typeface="+mn-cs"/>
              </a:rPr>
              <a:t>, and then in the </a:t>
            </a:r>
            <a:r>
              <a:rPr lang="en-GB" sz="1000" b="1" i="0" kern="1200" baseline="0" dirty="0">
                <a:solidFill>
                  <a:schemeClr val="tx1"/>
                </a:solidFill>
                <a:effectLst/>
                <a:latin typeface="Segoe UI" panose="020B0502040204020203" pitchFamily="34" charset="0"/>
                <a:ea typeface="+mn-ea"/>
                <a:cs typeface="+mn-cs"/>
              </a:rPr>
              <a:t>Query Filter</a:t>
            </a:r>
            <a:r>
              <a:rPr lang="en-GB" sz="1000" b="0" i="0" kern="1200" baseline="0" dirty="0">
                <a:solidFill>
                  <a:schemeClr val="tx1"/>
                </a:solidFill>
                <a:effectLst/>
                <a:latin typeface="Segoe UI" panose="020B0502040204020203" pitchFamily="34" charset="0"/>
                <a:ea typeface="+mn-ea"/>
                <a:cs typeface="+mn-cs"/>
              </a:rPr>
              <a:t> dialog box,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the </a:t>
            </a:r>
            <a:r>
              <a:rPr lang="en-GB" sz="1000" b="1" i="0" kern="1200" baseline="0" dirty="0">
                <a:solidFill>
                  <a:schemeClr val="tx1"/>
                </a:solidFill>
                <a:effectLst/>
                <a:latin typeface="Segoe UI" panose="020B0502040204020203" pitchFamily="34" charset="0"/>
                <a:ea typeface="+mn-ea"/>
                <a:cs typeface="+mn-cs"/>
              </a:rPr>
              <a:t>Subscription Properties – SEA-DC1 Events</a:t>
            </a:r>
            <a:r>
              <a:rPr lang="en-GB" sz="1000" b="0" i="0" kern="1200" baseline="0" dirty="0">
                <a:solidFill>
                  <a:schemeClr val="tx1"/>
                </a:solidFill>
                <a:effectLst/>
                <a:latin typeface="Segoe UI" panose="020B0502040204020203" pitchFamily="34" charset="0"/>
                <a:ea typeface="+mn-ea"/>
                <a:cs typeface="+mn-cs"/>
              </a:rPr>
              <a:t> dialog box, select </a:t>
            </a:r>
            <a:r>
              <a:rPr lang="en-GB" sz="1000" b="1" i="0" kern="1200" baseline="0" dirty="0">
                <a:solidFill>
                  <a:schemeClr val="tx1"/>
                </a:solidFill>
                <a:effectLst/>
                <a:latin typeface="Segoe UI" panose="020B0502040204020203" pitchFamily="34" charset="0"/>
                <a:ea typeface="+mn-ea"/>
                <a:cs typeface="+mn-cs"/>
              </a:rPr>
              <a:t>OK</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In </a:t>
            </a:r>
            <a:r>
              <a:rPr lang="en-GB" sz="1000" b="1" i="0" kern="1200" baseline="0" dirty="0">
                <a:solidFill>
                  <a:schemeClr val="tx1"/>
                </a:solidFill>
                <a:effectLst/>
                <a:latin typeface="Segoe UI" panose="020B0502040204020203" pitchFamily="34" charset="0"/>
                <a:ea typeface="+mn-ea"/>
                <a:cs typeface="+mn-cs"/>
              </a:rPr>
              <a:t>Event Viewer</a:t>
            </a:r>
            <a:r>
              <a:rPr lang="en-GB" sz="1000" b="0" i="0" kern="1200" baseline="0" dirty="0">
                <a:solidFill>
                  <a:schemeClr val="tx1"/>
                </a:solidFill>
                <a:effectLst/>
                <a:latin typeface="Segoe UI" panose="020B0502040204020203" pitchFamily="34" charset="0"/>
                <a:ea typeface="+mn-ea"/>
                <a:cs typeface="+mn-cs"/>
              </a:rPr>
              <a:t>, expand </a:t>
            </a:r>
            <a:r>
              <a:rPr lang="en-GB" sz="1000" b="1" i="0" kern="1200" baseline="0" dirty="0">
                <a:solidFill>
                  <a:schemeClr val="tx1"/>
                </a:solidFill>
                <a:effectLst/>
                <a:latin typeface="Segoe UI" panose="020B0502040204020203" pitchFamily="34" charset="0"/>
                <a:ea typeface="+mn-ea"/>
                <a:cs typeface="+mn-cs"/>
              </a:rPr>
              <a:t>Windows Logs</a:t>
            </a:r>
            <a:r>
              <a:rPr lang="en-GB" sz="1000" b="0" i="0" kern="1200" baseline="0" dirty="0">
                <a:solidFill>
                  <a:schemeClr val="tx1"/>
                </a:solidFill>
                <a:effectLst/>
                <a:latin typeface="Segoe UI" panose="020B0502040204020203" pitchFamily="34" charset="0"/>
                <a:ea typeface="+mn-ea"/>
                <a:cs typeface="+mn-cs"/>
              </a:rPr>
              <a:t> in the navigation pane, and then select </a:t>
            </a:r>
            <a:r>
              <a:rPr lang="en-GB" sz="1000" b="1" i="0" kern="1200" baseline="0" dirty="0">
                <a:solidFill>
                  <a:schemeClr val="tx1"/>
                </a:solidFill>
                <a:effectLst/>
                <a:latin typeface="Segoe UI" panose="020B0502040204020203" pitchFamily="34" charset="0"/>
                <a:ea typeface="+mn-ea"/>
                <a:cs typeface="+mn-cs"/>
              </a:rPr>
              <a:t>Forwarded Events</a:t>
            </a:r>
            <a:r>
              <a:rPr lang="en-GB"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GB" sz="1000" b="0" i="0" kern="1200" baseline="0" dirty="0">
                <a:solidFill>
                  <a:schemeClr val="tx1"/>
                </a:solidFill>
                <a:effectLst/>
                <a:latin typeface="Segoe UI" panose="020B0502040204020203" pitchFamily="34" charset="0"/>
                <a:ea typeface="+mn-ea"/>
                <a:cs typeface="+mn-cs"/>
              </a:rPr>
              <a:t>Examine any listed events.</a:t>
            </a:r>
            <a:endPar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37</a:t>
            </a:fld>
            <a:endParaRPr lang="en-US" dirty="0"/>
          </a:p>
        </p:txBody>
      </p:sp>
      <p:sp>
        <p:nvSpPr>
          <p:cNvPr id="6" name="Date Placeholder 5"/>
          <p:cNvSpPr>
            <a:spLocks noGrp="1"/>
          </p:cNvSpPr>
          <p:nvPr>
            <p:ph type="dt" idx="11"/>
          </p:nvPr>
        </p:nvSpPr>
        <p:spPr/>
        <p:txBody>
          <a:bodyPr/>
          <a:lstStyle/>
          <a:p>
            <a:r>
              <a:rPr lang="en-GB" dirty="0"/>
              <a:t>Module 11: Server and performance monitoring in Windows Server</a:t>
            </a:r>
            <a:endParaRPr lang="en-US" dirty="0"/>
          </a:p>
        </p:txBody>
      </p:sp>
      <p:sp>
        <p:nvSpPr>
          <p:cNvPr id="7" name="Footer Placeholder 6"/>
          <p:cNvSpPr>
            <a:spLocks noGrp="1"/>
          </p:cNvSpPr>
          <p:nvPr>
            <p:ph type="ftr" sz="quarter" idx="12"/>
          </p:nvPr>
        </p:nvSpPr>
        <p:spPr/>
        <p:txBody>
          <a:bodyPr/>
          <a:lstStyle/>
          <a:p>
            <a:r>
              <a:rPr lang="en-US" noProof="0" dirty="0"/>
              <a:t>© Microsoft Corporation</a:t>
            </a:r>
            <a:endParaRPr lang="en-US" dirty="0"/>
          </a:p>
        </p:txBody>
      </p:sp>
      <p:sp>
        <p:nvSpPr>
          <p:cNvPr id="8" name="Header Placeholder 7"/>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006849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dirty="0"/>
              <a:t>WS-011 Windows Server 2019 Administration</a:t>
            </a:r>
            <a:endParaRPr lang="en-US" dirty="0"/>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38</a:t>
            </a:fld>
            <a:endParaRPr lang="en-US" dirty="0"/>
          </a:p>
        </p:txBody>
      </p:sp>
      <p:sp>
        <p:nvSpPr>
          <p:cNvPr id="7" name="Date Placeholder 6"/>
          <p:cNvSpPr>
            <a:spLocks noGrp="1"/>
          </p:cNvSpPr>
          <p:nvPr>
            <p:ph type="dt" idx="10"/>
          </p:nvPr>
        </p:nvSpPr>
        <p:spPr/>
        <p:txBody>
          <a:bodyPr/>
          <a:lstStyle/>
          <a:p>
            <a:r>
              <a:rPr lang="en-GB" dirty="0"/>
              <a:t>Module 11: Server and performance monitoring in Windows Server</a:t>
            </a:r>
            <a:endParaRPr lang="en-US" dirty="0"/>
          </a:p>
        </p:txBody>
      </p:sp>
      <p:sp>
        <p:nvSpPr>
          <p:cNvPr id="12" name="Notes Placeholder 11"/>
          <p:cNvSpPr>
            <a:spLocks noGrp="1"/>
          </p:cNvSpPr>
          <p:nvPr>
            <p:ph type="body" idx="1"/>
          </p:nvPr>
        </p:nvSpPr>
        <p:spPr/>
        <p:txBody>
          <a:bodyPr/>
          <a:lstStyle/>
          <a:p>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032908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GB" dirty="0"/>
              <a:t>WS-011 Windows Server 2019 Administration</a:t>
            </a:r>
            <a:endParaRPr lang="en-US" dirty="0"/>
          </a:p>
        </p:txBody>
      </p:sp>
      <p:sp>
        <p:nvSpPr>
          <p:cNvPr id="5" name="Footer Placeholder 4"/>
          <p:cNvSpPr>
            <a:spLocks noGrp="1"/>
          </p:cNvSpPr>
          <p:nvPr>
            <p:ph type="ftr" sz="quarter" idx="11"/>
          </p:nvPr>
        </p:nvSpPr>
        <p:spPr/>
        <p:txBody>
          <a:bodyPr/>
          <a:lstStyle/>
          <a:p>
            <a:pPr lvl="0"/>
            <a:r>
              <a:rPr lang="en-US" noProof="0" dirty="0"/>
              <a:t>© Microsoft Corporation</a:t>
            </a:r>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39</a:t>
            </a:fld>
            <a:endParaRPr lang="en-US" noProof="0" dirty="0"/>
          </a:p>
        </p:txBody>
      </p:sp>
      <p:sp>
        <p:nvSpPr>
          <p:cNvPr id="6" name="Date Placeholder 5"/>
          <p:cNvSpPr>
            <a:spLocks noGrp="1"/>
          </p:cNvSpPr>
          <p:nvPr>
            <p:ph type="dt" idx="14"/>
          </p:nvPr>
        </p:nvSpPr>
        <p:spPr/>
        <p:txBody>
          <a:bodyPr/>
          <a:lstStyle/>
          <a:p>
            <a:r>
              <a:rPr lang="en-GB" dirty="0"/>
              <a:t>Module 11: Server and performance monitoring in Windows Server</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511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dirty="0"/>
              <a:t>WS-011 Windows Server 2019 Administration</a:t>
            </a:r>
            <a:endParaRPr lang="en-US" dirty="0"/>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
        <p:nvSpPr>
          <p:cNvPr id="7" name="Date Placeholder 6"/>
          <p:cNvSpPr>
            <a:spLocks noGrp="1"/>
          </p:cNvSpPr>
          <p:nvPr>
            <p:ph type="dt" idx="10"/>
          </p:nvPr>
        </p:nvSpPr>
        <p:spPr/>
        <p:txBody>
          <a:bodyPr/>
          <a:lstStyle/>
          <a:p>
            <a:r>
              <a:rPr lang="en-GB" dirty="0"/>
              <a:t>Module 11: Server and performance monitoring in Windows Server</a:t>
            </a:r>
            <a:endParaRPr lang="en-US" dirty="0"/>
          </a:p>
        </p:txBody>
      </p:sp>
      <p:sp>
        <p:nvSpPr>
          <p:cNvPr id="12" name="Notes Placeholder 11"/>
          <p:cNvSpPr>
            <a:spLocks noGrp="1"/>
          </p:cNvSpPr>
          <p:nvPr>
            <p:ph type="body" idx="1"/>
          </p:nvPr>
        </p:nvSpPr>
        <p:spPr/>
        <p:txBody>
          <a:bodyPr/>
          <a:lstStyle/>
          <a:p>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2166891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32742" rtl="0" eaLnBrk="1" fontAlgn="auto" latinLnBrk="0" hangingPunct="1">
              <a:lnSpc>
                <a:spcPct val="107000"/>
              </a:lnSpc>
              <a:spcBef>
                <a:spcPts val="0"/>
              </a:spcBef>
              <a:spcAft>
                <a:spcPts val="800"/>
              </a:spcAft>
              <a:buClrTx/>
              <a:buSzTx/>
              <a:buFontTx/>
              <a:buNone/>
              <a:tabLst/>
              <a:defRPr/>
            </a:pPr>
            <a:r>
              <a:rPr lang="en-US" sz="1000" dirty="0">
                <a:latin typeface="Segoe UI" panose="020B0502040204020203" pitchFamily="34" charset="0"/>
              </a:rPr>
              <a:t>Estimated Time: </a:t>
            </a:r>
            <a:r>
              <a:rPr lang="en-US" sz="1000" b="1" dirty="0">
                <a:latin typeface="Segoe UI" panose="020B0502040204020203" pitchFamily="34" charset="0"/>
              </a:rPr>
              <a:t>40 minutes</a:t>
            </a:r>
          </a:p>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Segoe UI" panose="020B0502040204020203" pitchFamily="34" charset="0"/>
              </a:rPr>
              <a:t>Exercise 1: </a:t>
            </a:r>
            <a:r>
              <a:rPr lang="en-US" sz="1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Establishing a performance baseline</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Arial" panose="020B0604020202020204" pitchFamily="34" charset="0"/>
                <a:ea typeface="Calibri" panose="020F0502020204030204" pitchFamily="34" charset="0"/>
                <a:cs typeface="Segoe UI" panose="020B0502040204020203" pitchFamily="34" charset="0"/>
              </a:rPr>
              <a:t>In this exercise, you will use Performance Monitor on the server and create a baseline by using typical performance counters.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Segoe UI" panose="020B0502040204020203" pitchFamily="34" charset="0"/>
              </a:rPr>
              <a:t>Exercise 2: </a:t>
            </a:r>
            <a:r>
              <a:rPr lang="en-US" sz="1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Identifying the source of a performance problem</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Arial" panose="020B0604020202020204" pitchFamily="34" charset="0"/>
                <a:ea typeface="Calibri" panose="020F0502020204030204" pitchFamily="34" charset="0"/>
                <a:cs typeface="Segoe UI" panose="020B0502040204020203" pitchFamily="34" charset="0"/>
              </a:rPr>
              <a:t>In this exercise, you will simulate a load to represent the system in live usage, gather performance data by using your data collector set, and then determine the potential cause of the performance problem.</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Segoe UI" panose="020B0502040204020203" pitchFamily="34" charset="0"/>
              </a:rPr>
              <a:t>Exercise 3:</a:t>
            </a:r>
            <a:r>
              <a:rPr lang="en-US" sz="1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Viewing and configuring centralized event logs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Arial" panose="020B0604020202020204" pitchFamily="34" charset="0"/>
                <a:ea typeface="Calibri" panose="020F0502020204030204" pitchFamily="34" charset="0"/>
                <a:cs typeface="Segoe UI" panose="020B0502040204020203" pitchFamily="34" charset="0"/>
              </a:rPr>
              <a:t>In this exercise, you will use SEA-CL1 to collect event logs from SEA-ADM1. Specifically, you will use this process to gather performance-related alerts from your network servers.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40</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65124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B554F4-CAF1-419B-A28B-733301D939E6}" type="slidenum">
              <a:rPr lang="en-US" smtClean="0"/>
              <a:pPr/>
              <a:t>41</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9934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B554F4-CAF1-419B-A28B-733301D939E6}" type="slidenum">
              <a:rPr lang="en-US" smtClean="0"/>
              <a:pPr/>
              <a:t>42</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3625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B554F4-CAF1-419B-A28B-733301D939E6}" type="slidenum">
              <a:rPr lang="en-US" smtClean="0"/>
              <a:pPr/>
              <a:t>43</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3625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dirty="0"/>
              <a:t>WS-011 Windows Server 2019 Administration</a:t>
            </a:r>
            <a:endParaRPr lang="en-US" dirty="0"/>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44</a:t>
            </a:fld>
            <a:endParaRPr lang="en-US" dirty="0"/>
          </a:p>
        </p:txBody>
      </p:sp>
      <p:sp>
        <p:nvSpPr>
          <p:cNvPr id="7" name="Date Placeholder 6"/>
          <p:cNvSpPr>
            <a:spLocks noGrp="1"/>
          </p:cNvSpPr>
          <p:nvPr>
            <p:ph type="dt" idx="10"/>
          </p:nvPr>
        </p:nvSpPr>
        <p:spPr/>
        <p:txBody>
          <a:bodyPr/>
          <a:lstStyle/>
          <a:p>
            <a:r>
              <a:rPr lang="en-GB" dirty="0"/>
              <a:t>Module 11: Server and performance monitoring in Windows Server</a:t>
            </a:r>
            <a:endParaRPr lang="en-US" dirty="0"/>
          </a:p>
        </p:txBody>
      </p:sp>
      <p:sp>
        <p:nvSpPr>
          <p:cNvPr id="12" name="Notes Placeholder 11"/>
          <p:cNvSpPr>
            <a:spLocks noGrp="1"/>
          </p:cNvSpPr>
          <p:nvPr>
            <p:ph type="body" idx="1"/>
          </p:nvPr>
        </p:nvSpPr>
        <p:spPr/>
        <p:txBody>
          <a:bodyPr/>
          <a:lstStyle/>
          <a:p>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770244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GB" dirty="0"/>
              <a:t>WS-011 Windows Server 2019 Administration</a:t>
            </a:r>
            <a:endParaRPr lang="en-US" dirty="0"/>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45</a:t>
            </a:fld>
            <a:endParaRPr lang="en-US" dirty="0"/>
          </a:p>
        </p:txBody>
      </p:sp>
      <p:sp>
        <p:nvSpPr>
          <p:cNvPr id="7" name="Date Placeholder 6"/>
          <p:cNvSpPr>
            <a:spLocks noGrp="1"/>
          </p:cNvSpPr>
          <p:nvPr>
            <p:ph type="dt" idx="10"/>
          </p:nvPr>
        </p:nvSpPr>
        <p:spPr/>
        <p:txBody>
          <a:bodyPr/>
          <a:lstStyle/>
          <a:p>
            <a:r>
              <a:rPr lang="en-GB" dirty="0"/>
              <a:t>Module 11: Server and performance monitoring in Windows Server</a:t>
            </a:r>
            <a:endParaRPr lang="en-US" dirty="0"/>
          </a:p>
        </p:txBody>
      </p:sp>
      <p:sp>
        <p:nvSpPr>
          <p:cNvPr id="12" name="Notes Placeholder 11"/>
          <p:cNvSpPr>
            <a:spLocks noGrp="1"/>
          </p:cNvSpPr>
          <p:nvPr>
            <p:ph type="body" idx="1"/>
          </p:nvPr>
        </p:nvSpPr>
        <p:spPr/>
        <p:txBody>
          <a:bodyPr/>
          <a:lstStyle/>
          <a:p>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606100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B9D4F-5F19-438C-92E8-037C6AE8F87D}" type="slidenum">
              <a:rPr lang="en-US" smtClean="0"/>
              <a:pPr/>
              <a:t>46</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387247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Provide an overview of the topics that you will discuss with students in this lesson.</a:t>
            </a:r>
            <a:endParaRPr lang="en-US"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5</a:t>
            </a:fld>
            <a:endParaRPr lang="en-US" dirty="0"/>
          </a:p>
        </p:txBody>
      </p:sp>
      <p:sp>
        <p:nvSpPr>
          <p:cNvPr id="7" name="Slide Image Placeholder 6"/>
          <p:cNvSpPr>
            <a:spLocks noGrp="1" noRot="1" noChangeAspect="1"/>
          </p:cNvSpPr>
          <p:nvPr>
            <p:ph type="sldImg"/>
          </p:nvPr>
        </p:nvSpPr>
        <p:spPr>
          <a:xfrm>
            <a:off x="3810000" y="65088"/>
            <a:ext cx="2971800" cy="1671637"/>
          </a:xfrm>
        </p:spPr>
      </p:sp>
      <p:sp>
        <p:nvSpPr>
          <p:cNvPr id="8" name="Date Placeholder 7"/>
          <p:cNvSpPr>
            <a:spLocks noGrp="1"/>
          </p:cNvSpPr>
          <p:nvPr>
            <p:ph type="dt" idx="11"/>
          </p:nvPr>
        </p:nvSpPr>
        <p:spPr/>
        <p:txBody>
          <a:bodyPr/>
          <a:lstStyle/>
          <a:p>
            <a:r>
              <a:rPr lang="en-GB" dirty="0"/>
              <a:t>Module 11: Server and performance monitoring in Windows Server</a:t>
            </a:r>
            <a:endParaRPr lang="en-US" dirty="0"/>
          </a:p>
        </p:txBody>
      </p:sp>
      <p:sp>
        <p:nvSpPr>
          <p:cNvPr id="9" name="Footer Placeholder 8"/>
          <p:cNvSpPr>
            <a:spLocks noGrp="1"/>
          </p:cNvSpPr>
          <p:nvPr>
            <p:ph type="ftr" sz="quarter" idx="12"/>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Header Placeholder 9"/>
          <p:cNvSpPr>
            <a:spLocks noGrp="1"/>
          </p:cNvSpPr>
          <p:nvPr>
            <p:ph type="hdr" sz="quarter" idx="13"/>
          </p:nvPr>
        </p:nvSpPr>
        <p:spPr/>
        <p:txBody>
          <a:bodyPr/>
          <a:lstStyle/>
          <a:p>
            <a:r>
              <a:rPr lang="en-GB" dirty="0"/>
              <a:t>WS-011 Windows Server 2019 Administration</a:t>
            </a:r>
            <a:endParaRPr lang="en-US" dirty="0"/>
          </a:p>
        </p:txBody>
      </p:sp>
    </p:spTree>
    <p:extLst>
      <p:ext uri="{BB962C8B-B14F-4D97-AF65-F5344CB8AC3E}">
        <p14:creationId xmlns:p14="http://schemas.microsoft.com/office/powerpoint/2010/main" val="421478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b="1" dirty="0"/>
          </a:p>
          <a:p>
            <a:r>
              <a:rPr lang="en-GB" dirty="0"/>
              <a:t>Consider demonstrating how to use </a:t>
            </a:r>
            <a:r>
              <a:rPr lang="en-GB" b="1" dirty="0"/>
              <a:t>Task Manager</a:t>
            </a:r>
            <a:r>
              <a:rPr lang="en-GB" dirty="0"/>
              <a:t> and its various tabs. Make sure you mention that although </a:t>
            </a:r>
            <a:r>
              <a:rPr lang="en-GB" b="1" dirty="0"/>
              <a:t>Task Manager</a:t>
            </a:r>
            <a:r>
              <a:rPr lang="en-GB" dirty="0"/>
              <a:t> can display performance-related data, it can only display a brief snapshot in time of the current activity. </a:t>
            </a:r>
            <a:endParaRPr 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8B554F4-CAF1-419B-A28B-733301D939E6}" type="slidenum">
              <a:rPr lang="en-US" smtClean="0"/>
              <a:pPr/>
              <a:t>6</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323769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There are two slides. The first slide displays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and the second slide displays common counters.</a:t>
            </a:r>
          </a:p>
          <a:p>
            <a:r>
              <a:rPr lang="en-GB" sz="1000" b="0" i="0" kern="1200" baseline="0" dirty="0">
                <a:solidFill>
                  <a:schemeClr val="tx1"/>
                </a:solidFill>
                <a:effectLst/>
                <a:latin typeface="Segoe UI" panose="020B0502040204020203" pitchFamily="34" charset="0"/>
                <a:ea typeface="+mn-ea"/>
                <a:cs typeface="+mn-cs"/>
              </a:rPr>
              <a:t>You can use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to examine how the programs that you run affect your server's performance, both in real time and by collecting log data for later analysis.</a:t>
            </a:r>
          </a:p>
          <a:p>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To access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on the </a:t>
            </a:r>
            <a:r>
              <a:rPr lang="en-GB" sz="1000" b="1" i="0" kern="1200" baseline="0" dirty="0">
                <a:solidFill>
                  <a:schemeClr val="tx1"/>
                </a:solidFill>
                <a:effectLst/>
                <a:latin typeface="Segoe UI" panose="020B0502040204020203" pitchFamily="34" charset="0"/>
                <a:ea typeface="+mn-ea"/>
                <a:cs typeface="+mn-cs"/>
              </a:rPr>
              <a:t>Performance Information and Tools </a:t>
            </a:r>
            <a:r>
              <a:rPr lang="en-GB" sz="1000" b="0" i="0" kern="1200" baseline="0" dirty="0">
                <a:solidFill>
                  <a:schemeClr val="tx1"/>
                </a:solidFill>
                <a:effectLst/>
                <a:latin typeface="Segoe UI" panose="020B0502040204020203" pitchFamily="34" charset="0"/>
                <a:ea typeface="+mn-ea"/>
                <a:cs typeface="+mn-cs"/>
              </a:rPr>
              <a:t>page, select </a:t>
            </a:r>
            <a:r>
              <a:rPr lang="en-GB" sz="1000" b="1" i="0" kern="1200" baseline="0" dirty="0">
                <a:solidFill>
                  <a:schemeClr val="tx1"/>
                </a:solidFill>
                <a:effectLst/>
                <a:latin typeface="Segoe UI" panose="020B0502040204020203" pitchFamily="34" charset="0"/>
                <a:ea typeface="+mn-ea"/>
                <a:cs typeface="+mn-cs"/>
              </a:rPr>
              <a:t>Advanced Tools</a:t>
            </a:r>
            <a:r>
              <a:rPr lang="en-GB" sz="1000" b="0" i="0" kern="1200" baseline="0" dirty="0">
                <a:solidFill>
                  <a:schemeClr val="tx1"/>
                </a:solidFill>
                <a:effectLst/>
                <a:latin typeface="Segoe UI" panose="020B0502040204020203" pitchFamily="34" charset="0"/>
                <a:ea typeface="+mn-ea"/>
                <a:cs typeface="+mn-cs"/>
              </a:rPr>
              <a:t>.</a:t>
            </a:r>
          </a:p>
          <a:p>
            <a:r>
              <a:rPr lang="en-GB" sz="1000" b="0" i="0" kern="1200" baseline="0" dirty="0">
                <a:solidFill>
                  <a:schemeClr val="tx1"/>
                </a:solidFill>
                <a:effectLst/>
                <a:latin typeface="Segoe UI" panose="020B0502040204020203" pitchFamily="34" charset="0"/>
                <a:ea typeface="+mn-ea"/>
                <a:cs typeface="+mn-cs"/>
              </a:rPr>
              <a:t>You can monitor data through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 by using:</a:t>
            </a:r>
          </a:p>
          <a:p>
            <a:pPr marL="171450" indent="-171450">
              <a:buFont typeface="Arial" panose="020B0604020202020204" pitchFamily="34" charset="0"/>
              <a:buChar char="•"/>
            </a:pPr>
            <a:r>
              <a:rPr lang="en-GB" sz="1000" b="1" i="0" kern="1200" baseline="0" dirty="0">
                <a:solidFill>
                  <a:schemeClr val="tx1"/>
                </a:solidFill>
                <a:effectLst/>
                <a:latin typeface="Segoe UI" panose="020B0502040204020203" pitchFamily="34" charset="0"/>
                <a:ea typeface="+mn-ea"/>
                <a:cs typeface="+mn-cs"/>
              </a:rPr>
              <a:t>Monitoring Tools</a:t>
            </a:r>
            <a:endParaRPr lang="en-GB" sz="1000" b="0" i="0" kern="1200" baseline="0" dirty="0">
              <a:solidFill>
                <a:schemeClr val="tx1"/>
              </a:solidFill>
              <a:effectLst/>
              <a:latin typeface="Segoe UI" panose="020B0502040204020203" pitchFamily="34" charset="0"/>
              <a:ea typeface="+mn-ea"/>
              <a:cs typeface="+mn-cs"/>
            </a:endParaRPr>
          </a:p>
          <a:p>
            <a:pPr marL="171450" indent="-171450">
              <a:buFont typeface="Arial" panose="020B0604020202020204" pitchFamily="34" charset="0"/>
              <a:buChar char="•"/>
            </a:pPr>
            <a:r>
              <a:rPr lang="en-GB" sz="1000" b="1" i="0" kern="1200" baseline="0" dirty="0">
                <a:solidFill>
                  <a:schemeClr val="tx1"/>
                </a:solidFill>
                <a:effectLst/>
                <a:latin typeface="Segoe UI" panose="020B0502040204020203" pitchFamily="34" charset="0"/>
                <a:ea typeface="+mn-ea"/>
                <a:cs typeface="+mn-cs"/>
              </a:rPr>
              <a:t>Data Collector Sets</a:t>
            </a:r>
            <a:endParaRPr lang="en-GB" sz="1000" b="0" i="0" kern="1200" baseline="0" dirty="0">
              <a:solidFill>
                <a:schemeClr val="tx1"/>
              </a:solidFill>
              <a:effectLst/>
              <a:latin typeface="Segoe UI" panose="020B0502040204020203" pitchFamily="34" charset="0"/>
              <a:ea typeface="+mn-ea"/>
              <a:cs typeface="+mn-cs"/>
            </a:endParaRPr>
          </a:p>
          <a:p>
            <a:pPr marL="171450" indent="-171450">
              <a:buFont typeface="Arial" panose="020B0604020202020204" pitchFamily="34" charset="0"/>
              <a:buChar char="•"/>
            </a:pPr>
            <a:r>
              <a:rPr lang="en-GB" sz="1000" b="1" i="0" kern="1200" baseline="0" dirty="0">
                <a:solidFill>
                  <a:schemeClr val="tx1"/>
                </a:solidFill>
                <a:effectLst/>
                <a:latin typeface="Segoe UI" panose="020B0502040204020203" pitchFamily="34" charset="0"/>
                <a:ea typeface="+mn-ea"/>
                <a:cs typeface="+mn-cs"/>
              </a:rPr>
              <a:t>Reports</a:t>
            </a:r>
          </a:p>
          <a:p>
            <a:pPr marL="0" indent="0">
              <a:buFont typeface="Arial" panose="020B0604020202020204" pitchFamily="34" charset="0"/>
              <a:buNone/>
            </a:pPr>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Briefly mention that you can access </a:t>
            </a:r>
            <a:r>
              <a:rPr lang="en-GB" sz="1000" b="1" i="0" kern="1200" baseline="0" dirty="0">
                <a:solidFill>
                  <a:schemeClr val="tx1"/>
                </a:solidFill>
                <a:effectLst/>
                <a:latin typeface="Segoe UI" panose="020B0502040204020203" pitchFamily="34" charset="0"/>
                <a:ea typeface="+mn-ea"/>
                <a:cs typeface="+mn-cs"/>
              </a:rPr>
              <a:t>Resource Monitor</a:t>
            </a:r>
            <a:r>
              <a:rPr lang="en-GB" sz="1000" b="0" i="0" kern="1200" baseline="0" dirty="0">
                <a:solidFill>
                  <a:schemeClr val="tx1"/>
                </a:solidFill>
                <a:effectLst/>
                <a:latin typeface="Segoe UI" panose="020B0502040204020203" pitchFamily="34" charset="0"/>
                <a:ea typeface="+mn-ea"/>
                <a:cs typeface="+mn-cs"/>
              </a:rPr>
              <a:t> from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a:t>
            </a:r>
          </a:p>
          <a:p>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Inform students that during the process of installing other applications, such as Microsoft Exchange Server or Microsoft SQL Server data-management software, Windows Server adds application-specific Exchange Server and SQL Server performance counters to </a:t>
            </a:r>
            <a:r>
              <a:rPr lang="en-GB" sz="1000" b="1" i="0" kern="1200" baseline="0" dirty="0">
                <a:solidFill>
                  <a:schemeClr val="tx1"/>
                </a:solidFill>
                <a:effectLst/>
                <a:latin typeface="Segoe UI" panose="020B0502040204020203" pitchFamily="34" charset="0"/>
                <a:ea typeface="+mn-ea"/>
                <a:cs typeface="+mn-cs"/>
              </a:rPr>
              <a:t>Performance Monitor</a:t>
            </a:r>
            <a:r>
              <a:rPr lang="en-GB" sz="1000" b="0" i="0" kern="1200" baseline="0" dirty="0">
                <a:solidFill>
                  <a:schemeClr val="tx1"/>
                </a:solidFill>
                <a:effectLst/>
                <a:latin typeface="Segoe UI" panose="020B0502040204020203" pitchFamily="34" charset="0"/>
                <a:ea typeface="+mn-ea"/>
                <a:cs typeface="+mn-cs"/>
              </a:rPr>
              <a:t>.</a:t>
            </a:r>
          </a:p>
          <a:p>
            <a:endParaRPr lang="en-GB" sz="1000" b="0"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Consider demonstrating the interface while discussing it with students.</a:t>
            </a:r>
          </a:p>
          <a:p>
            <a:pPr>
              <a:lnSpc>
                <a:spcPct val="107000"/>
              </a:lnSpc>
              <a:spcAft>
                <a:spcPts val="800"/>
              </a:spcAft>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8B554F4-CAF1-419B-A28B-733301D939E6}" type="slidenum">
              <a:rPr lang="en-US" smtClean="0"/>
              <a:pPr/>
              <a:t>7</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411466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68B554F4-CAF1-419B-A28B-733301D939E6}" type="slidenum">
              <a:rPr lang="en-US" smtClean="0"/>
              <a:t>8</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23633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sz="1000" b="1" i="0" kern="1200" baseline="0" dirty="0">
              <a:solidFill>
                <a:schemeClr val="tx1"/>
              </a:solidFill>
              <a:effectLst/>
              <a:latin typeface="Segoe UI" panose="020B0502040204020203" pitchFamily="34" charset="0"/>
              <a:ea typeface="+mn-ea"/>
              <a:cs typeface="+mn-cs"/>
            </a:endParaRPr>
          </a:p>
          <a:p>
            <a:r>
              <a:rPr lang="en-GB" sz="1000" b="0" i="0" kern="1200" baseline="0" dirty="0">
                <a:solidFill>
                  <a:schemeClr val="tx1"/>
                </a:solidFill>
                <a:effectLst/>
                <a:latin typeface="Segoe UI" panose="020B0502040204020203" pitchFamily="34" charset="0"/>
                <a:ea typeface="+mn-ea"/>
                <a:cs typeface="+mn-cs"/>
              </a:rPr>
              <a:t>Explain how the </a:t>
            </a:r>
            <a:r>
              <a:rPr lang="en-GB" sz="1000" b="1" i="0" kern="1200" baseline="0" dirty="0">
                <a:solidFill>
                  <a:schemeClr val="tx1"/>
                </a:solidFill>
                <a:effectLst/>
                <a:latin typeface="Segoe UI" panose="020B0502040204020203" pitchFamily="34" charset="0"/>
                <a:ea typeface="+mn-ea"/>
                <a:cs typeface="+mn-cs"/>
              </a:rPr>
              <a:t>Resource Monitor</a:t>
            </a:r>
            <a:r>
              <a:rPr lang="en-GB" sz="1000" b="0" i="0" kern="1200" baseline="0" dirty="0">
                <a:solidFill>
                  <a:schemeClr val="tx1"/>
                </a:solidFill>
                <a:effectLst/>
                <a:latin typeface="Segoe UI" panose="020B0502040204020203" pitchFamily="34" charset="0"/>
                <a:ea typeface="+mn-ea"/>
                <a:cs typeface="+mn-cs"/>
              </a:rPr>
              <a:t> interface in Windows Server provides an in-depth overview of a server's real-time performance. Explain how students can use </a:t>
            </a:r>
            <a:r>
              <a:rPr lang="en-GB" sz="1000" b="1" i="0" kern="1200" baseline="0" dirty="0">
                <a:solidFill>
                  <a:schemeClr val="tx1"/>
                </a:solidFill>
                <a:effectLst/>
                <a:latin typeface="Segoe UI" panose="020B0502040204020203" pitchFamily="34" charset="0"/>
                <a:ea typeface="+mn-ea"/>
                <a:cs typeface="+mn-cs"/>
              </a:rPr>
              <a:t>Resource Monitor</a:t>
            </a:r>
            <a:r>
              <a:rPr lang="en-GB" sz="1000" b="0" i="0" kern="1200" baseline="0" dirty="0">
                <a:solidFill>
                  <a:schemeClr val="tx1"/>
                </a:solidFill>
                <a:effectLst/>
                <a:latin typeface="Segoe UI" panose="020B0502040204020203" pitchFamily="34" charset="0"/>
                <a:ea typeface="+mn-ea"/>
                <a:cs typeface="+mn-cs"/>
              </a:rPr>
              <a:t> to monitor the use and performance of CPU, disk, network, and memory resources in real time. Explain how it will enable them to identify and resolve resource conflicts and bottlenecks.</a:t>
            </a:r>
          </a:p>
          <a:p>
            <a:r>
              <a:rPr lang="en-GB" sz="1000" b="0" i="0" kern="1200" baseline="0" dirty="0">
                <a:solidFill>
                  <a:schemeClr val="tx1"/>
                </a:solidFill>
                <a:effectLst/>
                <a:latin typeface="Segoe UI" panose="020B0502040204020203" pitchFamily="34" charset="0"/>
                <a:ea typeface="+mn-ea"/>
                <a:cs typeface="+mn-cs"/>
              </a:rPr>
              <a:t>Consider demonstrating this tool while discussing it.</a:t>
            </a:r>
          </a:p>
          <a:p>
            <a:pPr>
              <a:lnSpc>
                <a:spcPct val="107000"/>
              </a:lnSpc>
              <a:spcAft>
                <a:spcPts val="800"/>
              </a:spcAft>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B554F4-CAF1-419B-A28B-733301D939E6}" type="slidenum">
              <a:rPr lang="en-US" smtClean="0"/>
              <a:pPr/>
              <a:t>9</a:t>
            </a:fld>
            <a:endParaRPr lang="en-US" dirty="0"/>
          </a:p>
        </p:txBody>
      </p:sp>
      <p:sp>
        <p:nvSpPr>
          <p:cNvPr id="5" name="Date Placeholder 4"/>
          <p:cNvSpPr>
            <a:spLocks noGrp="1"/>
          </p:cNvSpPr>
          <p:nvPr>
            <p:ph type="dt" idx="11"/>
          </p:nvPr>
        </p:nvSpPr>
        <p:spPr/>
        <p:txBody>
          <a:bodyPr/>
          <a:lstStyle/>
          <a:p>
            <a:r>
              <a:rPr lang="en-GB" dirty="0"/>
              <a:t>Module 11: Server and performance monitoring in Windows Server</a:t>
            </a:r>
            <a:endParaRPr lang="en-US" dirty="0"/>
          </a:p>
        </p:txBody>
      </p:sp>
      <p:sp>
        <p:nvSpPr>
          <p:cNvPr id="6" name="Footer Placeholder 5"/>
          <p:cNvSpPr>
            <a:spLocks noGrp="1"/>
          </p:cNvSpPr>
          <p:nvPr>
            <p:ph type="ftr" sz="quarter" idx="12"/>
          </p:nvPr>
        </p:nvSpPr>
        <p:spPr/>
        <p:txBody>
          <a:bodyPr/>
          <a:lstStyle/>
          <a:p>
            <a:r>
              <a:rPr lang="en-US" noProof="0" dirty="0"/>
              <a:t>© Microsoft Corporation</a:t>
            </a:r>
            <a:endParaRPr lang="en-US" dirty="0"/>
          </a:p>
        </p:txBody>
      </p:sp>
      <p:sp>
        <p:nvSpPr>
          <p:cNvPr id="7" name="Header Placeholder 6"/>
          <p:cNvSpPr>
            <a:spLocks noGrp="1"/>
          </p:cNvSpPr>
          <p:nvPr>
            <p:ph type="hdr" sz="quarter" idx="13"/>
          </p:nvPr>
        </p:nvSpPr>
        <p:spPr/>
        <p:txBody>
          <a:bodyPr/>
          <a:lstStyle/>
          <a:p>
            <a:r>
              <a:rPr lang="en-GB" dirty="0"/>
              <a:t>WS-011 Windows Server 2019 Administration</a:t>
            </a:r>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2635776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dirty="0"/>
              <a:t>Click icon to add picture</a:t>
            </a:r>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dirty="0"/>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38967260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hank you (black)">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2838327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 id="2147484802" r:id="rId20"/>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pic>
        <p:nvPicPr>
          <p:cNvPr id="3" name="Picture 2">
            <a:extLst>
              <a:ext uri="{FF2B5EF4-FFF2-40B4-BE49-F238E27FC236}">
                <a16:creationId xmlns:a16="http://schemas.microsoft.com/office/drawing/2014/main" id="{4D52A968-1F20-44BC-A3CE-C9D4C600EC6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5286887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Reliability Monitor</a:t>
            </a:r>
          </a:p>
        </p:txBody>
      </p:sp>
      <p:sp>
        <p:nvSpPr>
          <p:cNvPr id="6" name="Text Placeholder 3">
            <a:extLst>
              <a:ext uri="{FF2B5EF4-FFF2-40B4-BE49-F238E27FC236}">
                <a16:creationId xmlns:a16="http://schemas.microsoft.com/office/drawing/2014/main" id="{BF1C8DA7-B797-424D-9E30-E4A89379A9D7}"/>
              </a:ext>
            </a:extLst>
          </p:cNvPr>
          <p:cNvSpPr txBox="1">
            <a:spLocks/>
          </p:cNvSpPr>
          <p:nvPr/>
        </p:nvSpPr>
        <p:spPr>
          <a:xfrm>
            <a:off x="465138" y="1463675"/>
            <a:ext cx="11544299" cy="5081588"/>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Segoe UI" pitchFamily="34" charset="0"/>
                <a:ea typeface="Segoe UI" pitchFamily="34" charset="0"/>
                <a:cs typeface="Segoe UI" pitchFamily="34" charset="0"/>
              </a:rPr>
              <a:t>Reliability Monitor monitors hardware and software issues that occur during the selected time interval and assigns a number called the stability index that indicates the server’s reliability</a:t>
            </a:r>
            <a:endParaRPr lang="en-IN" dirty="0">
              <a:latin typeface="Segoe UI" pitchFamily="34" charset="0"/>
              <a:ea typeface="Segoe UI" pitchFamily="34" charset="0"/>
              <a:cs typeface="Segoe UI" pitchFamily="34" charset="0"/>
            </a:endParaRPr>
          </a:p>
        </p:txBody>
      </p:sp>
      <p:pic>
        <p:nvPicPr>
          <p:cNvPr id="8" name="Content Placeholder 7" descr="A screenshot of the Reliability Monitor displaying details for the last few days. The selected day indicates one Critical event and one Informational event.">
            <a:extLst>
              <a:ext uri="{FF2B5EF4-FFF2-40B4-BE49-F238E27FC236}">
                <a16:creationId xmlns:a16="http://schemas.microsoft.com/office/drawing/2014/main" id="{2B2DFED0-1A32-49F8-85B2-C5C27680494C}"/>
              </a:ext>
            </a:extLst>
          </p:cNvPr>
          <p:cNvPicPr>
            <a:picLocks noGrp="1" noChangeAspect="1"/>
          </p:cNvPicPr>
          <p:nvPr>
            <p:ph sz="quarter" idx="10"/>
          </p:nvPr>
        </p:nvPicPr>
        <p:blipFill>
          <a:blip r:embed="rId3"/>
          <a:stretch>
            <a:fillRect/>
          </a:stretch>
        </p:blipFill>
        <p:spPr>
          <a:xfrm>
            <a:off x="3224999" y="2177308"/>
            <a:ext cx="6049629" cy="4568825"/>
          </a:xfrm>
          <a:prstGeom prst="rect">
            <a:avLst/>
          </a:prstGeom>
        </p:spPr>
      </p:pic>
    </p:spTree>
    <p:extLst>
      <p:ext uri="{BB962C8B-B14F-4D97-AF65-F5344CB8AC3E}">
        <p14:creationId xmlns:p14="http://schemas.microsoft.com/office/powerpoint/2010/main" val="18447745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Event Viewer</a:t>
            </a:r>
          </a:p>
        </p:txBody>
      </p:sp>
      <p:sp>
        <p:nvSpPr>
          <p:cNvPr id="5" name="Text Placeholder 3">
            <a:extLst>
              <a:ext uri="{FF2B5EF4-FFF2-40B4-BE49-F238E27FC236}">
                <a16:creationId xmlns:a16="http://schemas.microsoft.com/office/drawing/2014/main" id="{BF1C8DA7-B797-424D-9E30-E4A89379A9D7}"/>
              </a:ext>
            </a:extLst>
          </p:cNvPr>
          <p:cNvSpPr txBox="1">
            <a:spLocks/>
          </p:cNvSpPr>
          <p:nvPr/>
        </p:nvSpPr>
        <p:spPr>
          <a:xfrm>
            <a:off x="465138" y="1463675"/>
            <a:ext cx="11544299" cy="5081588"/>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Event Viewer provides categorized lists of essential Windows log events and log groupings for individual installed applications and specific Windows component categories</a:t>
            </a:r>
            <a:endParaRPr lang="en-US" dirty="0"/>
          </a:p>
        </p:txBody>
      </p:sp>
      <p:pic>
        <p:nvPicPr>
          <p:cNvPr id="7" name="Content Placeholder 6" descr="A screenshot of Event Viewer in which the user has navigated to the System log within the Windows Logs folder. Error and Warning events are displayed in the central pane. The lower pane displays details of the selected Error event.">
            <a:extLst>
              <a:ext uri="{FF2B5EF4-FFF2-40B4-BE49-F238E27FC236}">
                <a16:creationId xmlns:a16="http://schemas.microsoft.com/office/drawing/2014/main" id="{E03DC927-6DE4-4C02-A891-4467BFFCC0C8}"/>
              </a:ext>
            </a:extLst>
          </p:cNvPr>
          <p:cNvPicPr>
            <a:picLocks noGrp="1" noChangeAspect="1"/>
          </p:cNvPicPr>
          <p:nvPr>
            <p:ph sz="quarter" idx="10"/>
          </p:nvPr>
        </p:nvPicPr>
        <p:blipFill>
          <a:blip r:embed="rId3"/>
          <a:stretch>
            <a:fillRect/>
          </a:stretch>
        </p:blipFill>
        <p:spPr>
          <a:xfrm>
            <a:off x="2823232" y="2198399"/>
            <a:ext cx="6828112" cy="4523624"/>
          </a:xfrm>
        </p:spPr>
      </p:pic>
    </p:spTree>
    <p:extLst>
      <p:ext uri="{BB962C8B-B14F-4D97-AF65-F5344CB8AC3E}">
        <p14:creationId xmlns:p14="http://schemas.microsoft.com/office/powerpoint/2010/main" val="40320797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a server with Server Manager</a:t>
            </a:r>
          </a:p>
        </p:txBody>
      </p:sp>
      <p:pic>
        <p:nvPicPr>
          <p:cNvPr id="20" name="Content Placeholder 19" descr="A screenshot of Server Manager in which the Local Server is selected and its properties reported in the Details pane.">
            <a:extLst>
              <a:ext uri="{FF2B5EF4-FFF2-40B4-BE49-F238E27FC236}">
                <a16:creationId xmlns:a16="http://schemas.microsoft.com/office/drawing/2014/main" id="{3537A4B8-66F2-439D-BE4F-705B75B6489B}"/>
              </a:ext>
            </a:extLst>
          </p:cNvPr>
          <p:cNvPicPr>
            <a:picLocks noGrp="1" noChangeAspect="1"/>
          </p:cNvPicPr>
          <p:nvPr>
            <p:ph sz="quarter" idx="10"/>
          </p:nvPr>
        </p:nvPicPr>
        <p:blipFill>
          <a:blip r:embed="rId3"/>
          <a:stretch>
            <a:fillRect/>
          </a:stretch>
        </p:blipFill>
        <p:spPr>
          <a:xfrm>
            <a:off x="2311123" y="1523182"/>
            <a:ext cx="7852329" cy="4962574"/>
          </a:xfrm>
          <a:prstGeom prst="rect">
            <a:avLst/>
          </a:prstGeom>
        </p:spPr>
      </p:pic>
    </p:spTree>
    <p:extLst>
      <p:ext uri="{BB962C8B-B14F-4D97-AF65-F5344CB8AC3E}">
        <p14:creationId xmlns:p14="http://schemas.microsoft.com/office/powerpoint/2010/main" val="9212733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6C40-3EE1-4A65-BBB4-7A32A286FAEC}"/>
              </a:ext>
            </a:extLst>
          </p:cNvPr>
          <p:cNvSpPr>
            <a:spLocks noGrp="1"/>
          </p:cNvSpPr>
          <p:nvPr>
            <p:ph type="title"/>
          </p:nvPr>
        </p:nvSpPr>
        <p:spPr/>
        <p:txBody>
          <a:bodyPr/>
          <a:lstStyle/>
          <a:p>
            <a:r>
              <a:rPr lang="en-US" dirty="0"/>
              <a:t>Monitor a server with Windows Admin Center</a:t>
            </a:r>
            <a:endParaRPr lang="en-GB" dirty="0"/>
          </a:p>
        </p:txBody>
      </p:sp>
      <p:pic>
        <p:nvPicPr>
          <p:cNvPr id="7" name="Content Placeholder 6" descr="A screenshot of Windows Admin Center opened in Microsoft Edge. The selected server is SEA-DC1. The user has selected the Roles &amp; features node in the console navigation pane, and the installed roles and features are listed in the Details pane. ">
            <a:extLst>
              <a:ext uri="{FF2B5EF4-FFF2-40B4-BE49-F238E27FC236}">
                <a16:creationId xmlns:a16="http://schemas.microsoft.com/office/drawing/2014/main" id="{4CD99B56-0973-4B65-94EA-AE23E912D0E5}"/>
              </a:ext>
            </a:extLst>
          </p:cNvPr>
          <p:cNvPicPr>
            <a:picLocks noGrp="1" noChangeAspect="1"/>
          </p:cNvPicPr>
          <p:nvPr>
            <p:ph sz="quarter" idx="10"/>
          </p:nvPr>
        </p:nvPicPr>
        <p:blipFill>
          <a:blip r:embed="rId3"/>
          <a:stretch>
            <a:fillRect/>
          </a:stretch>
        </p:blipFill>
        <p:spPr>
          <a:xfrm>
            <a:off x="2406916" y="1463675"/>
            <a:ext cx="7660744" cy="5081588"/>
          </a:xfrm>
          <a:prstGeom prst="rect">
            <a:avLst/>
          </a:prstGeom>
        </p:spPr>
      </p:pic>
    </p:spTree>
    <p:extLst>
      <p:ext uri="{BB962C8B-B14F-4D97-AF65-F5344CB8AC3E}">
        <p14:creationId xmlns:p14="http://schemas.microsoft.com/office/powerpoint/2010/main" val="590888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9A3B-C417-434C-A926-4C90363CE26A}"/>
              </a:ext>
            </a:extLst>
          </p:cNvPr>
          <p:cNvSpPr>
            <a:spLocks noGrp="1"/>
          </p:cNvSpPr>
          <p:nvPr>
            <p:ph type="title"/>
          </p:nvPr>
        </p:nvSpPr>
        <p:spPr/>
        <p:txBody>
          <a:bodyPr/>
          <a:lstStyle/>
          <a:p>
            <a:r>
              <a:rPr lang="en-US" dirty="0"/>
              <a:t>Use Windows Sysinternals tools to monitor servers</a:t>
            </a:r>
            <a:endParaRPr lang="en-GB" dirty="0"/>
          </a:p>
        </p:txBody>
      </p:sp>
      <p:pic>
        <p:nvPicPr>
          <p:cNvPr id="5" name="Picture Placeholder 4" descr="A screenshot of the Process Explorer window overlaid with a screenshot of the Process Monitor window.">
            <a:extLst>
              <a:ext uri="{FF2B5EF4-FFF2-40B4-BE49-F238E27FC236}">
                <a16:creationId xmlns:a16="http://schemas.microsoft.com/office/drawing/2014/main" id="{567081AF-3158-4EDC-8181-6B2C4FFF0FE2}"/>
              </a:ext>
            </a:extLst>
          </p:cNvPr>
          <p:cNvPicPr>
            <a:picLocks noGrp="1" noChangeAspect="1"/>
          </p:cNvPicPr>
          <p:nvPr>
            <p:ph sz="quarter" idx="10"/>
          </p:nvPr>
        </p:nvPicPr>
        <p:blipFill>
          <a:blip r:embed="rId3"/>
          <a:stretch>
            <a:fillRect/>
          </a:stretch>
        </p:blipFill>
        <p:spPr>
          <a:xfrm>
            <a:off x="2550472" y="1463675"/>
            <a:ext cx="7373632" cy="5081588"/>
          </a:xfrm>
        </p:spPr>
      </p:pic>
    </p:spTree>
    <p:extLst>
      <p:ext uri="{BB962C8B-B14F-4D97-AF65-F5344CB8AC3E}">
        <p14:creationId xmlns:p14="http://schemas.microsoft.com/office/powerpoint/2010/main" val="10919569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 review questions</a:t>
            </a:r>
          </a:p>
        </p:txBody>
      </p:sp>
    </p:spTree>
    <p:extLst>
      <p:ext uri="{BB962C8B-B14F-4D97-AF65-F5344CB8AC3E}">
        <p14:creationId xmlns:p14="http://schemas.microsoft.com/office/powerpoint/2010/main" val="24365744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2: Using Performance Monitor</a:t>
            </a:r>
          </a:p>
        </p:txBody>
      </p:sp>
    </p:spTree>
    <p:extLst>
      <p:ext uri="{BB962C8B-B14F-4D97-AF65-F5344CB8AC3E}">
        <p14:creationId xmlns:p14="http://schemas.microsoft.com/office/powerpoint/2010/main" val="34918064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2 overview</a:t>
            </a:r>
          </a:p>
        </p:txBody>
      </p:sp>
      <p:sp>
        <p:nvSpPr>
          <p:cNvPr id="3" name="Text Placeholder 2"/>
          <p:cNvSpPr>
            <a:spLocks noGrp="1"/>
          </p:cNvSpPr>
          <p:nvPr>
            <p:ph sz="quarter" idx="10"/>
          </p:nvPr>
        </p:nvSpPr>
        <p:spPr/>
        <p:txBody>
          <a:bodyPr/>
          <a:lstStyle/>
          <a:p>
            <a:pPr lvl="1"/>
            <a:r>
              <a:rPr lang="en-US" dirty="0"/>
              <a:t>Overview of baselines, trends, and capacity planning
What are data collector sets?
Demonstration: Capture counter data with a data collector set
Demonstration: Configure an alert
Demonstration: View reports in Performance Monitor
Monitor network infrastructure services
Considerations for monitoring virtual machines</a:t>
            </a:r>
          </a:p>
          <a:p>
            <a:pPr lvl="1"/>
            <a:r>
              <a:rPr lang="en-US" dirty="0"/>
              <a:t>Performance monitoring with Windows Admin Center</a:t>
            </a:r>
          </a:p>
        </p:txBody>
      </p:sp>
    </p:spTree>
    <p:extLst>
      <p:ext uri="{BB962C8B-B14F-4D97-AF65-F5344CB8AC3E}">
        <p14:creationId xmlns:p14="http://schemas.microsoft.com/office/powerpoint/2010/main" val="36644038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baselines, trends, and capacity planning</a:t>
            </a:r>
            <a:endParaRPr lang="en-US" dirty="0"/>
          </a:p>
        </p:txBody>
      </p:sp>
      <p:sp>
        <p:nvSpPr>
          <p:cNvPr id="3" name="Content Placeholder 2">
            <a:extLst>
              <a:ext uri="{FF2B5EF4-FFF2-40B4-BE49-F238E27FC236}">
                <a16:creationId xmlns:a16="http://schemas.microsoft.com/office/drawing/2014/main" id="{A7026FCF-6390-49D3-B450-F0FB456366D7}"/>
              </a:ext>
            </a:extLst>
          </p:cNvPr>
          <p:cNvSpPr>
            <a:spLocks noGrp="1"/>
          </p:cNvSpPr>
          <p:nvPr>
            <p:ph sz="quarter" idx="10"/>
          </p:nvPr>
        </p:nvSpPr>
        <p:spPr/>
        <p:txBody>
          <a:bodyPr/>
          <a:lstStyle/>
          <a:p>
            <a:pPr lvl="0"/>
            <a:r>
              <a:rPr lang="en-GB" dirty="0"/>
              <a:t>By calculating performance baselines for your server environment, you can more accurately interpret real-time monitoring information</a:t>
            </a:r>
          </a:p>
          <a:p>
            <a:pPr lvl="0"/>
            <a:r>
              <a:rPr lang="en-GB" dirty="0"/>
              <a:t>By establishing a baseline, you can:</a:t>
            </a:r>
          </a:p>
          <a:p>
            <a:pPr lvl="1"/>
            <a:r>
              <a:rPr lang="en-GB" dirty="0"/>
              <a:t>Interpret performance trends</a:t>
            </a:r>
          </a:p>
          <a:p>
            <a:pPr lvl="1"/>
            <a:r>
              <a:rPr lang="en-GB" dirty="0"/>
              <a:t>Perform capacity planning</a:t>
            </a:r>
          </a:p>
          <a:p>
            <a:pPr lvl="1"/>
            <a:r>
              <a:rPr lang="en-GB" dirty="0"/>
              <a:t>Identify bottlenecks</a:t>
            </a:r>
          </a:p>
          <a:p>
            <a:pPr lvl="1"/>
            <a:r>
              <a:rPr lang="en-US" dirty="0"/>
              <a:t>Analyze performance trends to predict when existing capacity is likely to be exhausted</a:t>
            </a:r>
          </a:p>
          <a:p>
            <a:pPr lvl="1"/>
            <a:r>
              <a:rPr lang="en-US" dirty="0"/>
              <a:t>Plan the capacity for the key hardware components such as processor, disk, memory, and network</a:t>
            </a:r>
            <a:endParaRPr lang="en-GB" dirty="0"/>
          </a:p>
        </p:txBody>
      </p:sp>
    </p:spTree>
    <p:extLst>
      <p:ext uri="{BB962C8B-B14F-4D97-AF65-F5344CB8AC3E}">
        <p14:creationId xmlns:p14="http://schemas.microsoft.com/office/powerpoint/2010/main" val="37999720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data collector sets?</a:t>
            </a:r>
          </a:p>
        </p:txBody>
      </p:sp>
      <p:sp>
        <p:nvSpPr>
          <p:cNvPr id="3" name="Content Placeholder 2">
            <a:extLst>
              <a:ext uri="{FF2B5EF4-FFF2-40B4-BE49-F238E27FC236}">
                <a16:creationId xmlns:a16="http://schemas.microsoft.com/office/drawing/2014/main" id="{17CDA5F8-F637-4EA9-BEEC-DAF9D2F0914D}"/>
              </a:ext>
            </a:extLst>
          </p:cNvPr>
          <p:cNvSpPr>
            <a:spLocks noGrp="1"/>
          </p:cNvSpPr>
          <p:nvPr>
            <p:ph sz="quarter" idx="10"/>
          </p:nvPr>
        </p:nvSpPr>
        <p:spPr/>
        <p:txBody>
          <a:bodyPr/>
          <a:lstStyle/>
          <a:p>
            <a:pPr lvl="0"/>
            <a:r>
              <a:rPr lang="en-GB" dirty="0"/>
              <a:t>Data collector sets enable you to gather performance-related and other system statistics for analysis </a:t>
            </a:r>
          </a:p>
          <a:p>
            <a:pPr lvl="0"/>
            <a:r>
              <a:rPr lang="en-GB" dirty="0"/>
              <a:t>Data collector sets can contain the following types of data collectors:</a:t>
            </a:r>
          </a:p>
          <a:p>
            <a:pPr lvl="1"/>
            <a:r>
              <a:rPr lang="en-US" dirty="0"/>
              <a:t>Performance counters</a:t>
            </a:r>
          </a:p>
          <a:p>
            <a:pPr lvl="1"/>
            <a:r>
              <a:rPr lang="en-US" dirty="0"/>
              <a:t>Event trace data</a:t>
            </a:r>
          </a:p>
          <a:p>
            <a:pPr lvl="1"/>
            <a:r>
              <a:rPr lang="en-US" dirty="0"/>
              <a:t>System configuration information</a:t>
            </a:r>
          </a:p>
        </p:txBody>
      </p:sp>
    </p:spTree>
    <p:extLst>
      <p:ext uri="{BB962C8B-B14F-4D97-AF65-F5344CB8AC3E}">
        <p14:creationId xmlns:p14="http://schemas.microsoft.com/office/powerpoint/2010/main" val="26942350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11: </a:t>
            </a:r>
            <a:r>
              <a:rPr lang="en-GB" dirty="0"/>
              <a:t>Server and performance monitoring in Windows Server</a:t>
            </a:r>
            <a:endParaRPr lang="en-US" dirty="0"/>
          </a:p>
        </p:txBody>
      </p:sp>
    </p:spTree>
    <p:extLst>
      <p:ext uri="{BB962C8B-B14F-4D97-AF65-F5344CB8AC3E}">
        <p14:creationId xmlns:p14="http://schemas.microsoft.com/office/powerpoint/2010/main" val="39632971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Capture counter data with a data collector set</a:t>
            </a:r>
          </a:p>
        </p:txBody>
      </p:sp>
      <p:sp>
        <p:nvSpPr>
          <p:cNvPr id="3" name="Subtitle 4">
            <a:extLst>
              <a:ext uri="{FF2B5EF4-FFF2-40B4-BE49-F238E27FC236}">
                <a16:creationId xmlns:a16="http://schemas.microsoft.com/office/drawing/2014/main" id="{C004DAFD-F64A-4544-B019-3F2B4D4AB2BF}"/>
              </a:ext>
            </a:extLst>
          </p:cNvPr>
          <p:cNvSpPr>
            <a:spLocks noGrp="1"/>
          </p:cNvSpPr>
          <p:nvPr>
            <p:ph type="subTitle" idx="1"/>
          </p:nvPr>
        </p:nvSpPr>
        <p:spPr>
          <a:xfrm>
            <a:off x="438912" y="4434840"/>
            <a:ext cx="5541264" cy="1688724"/>
          </a:xfrm>
        </p:spPr>
        <p:txBody>
          <a:bodyPr/>
          <a:lstStyle/>
          <a:p>
            <a:r>
              <a:rPr lang="en-GB" dirty="0"/>
              <a:t>Create a data collector set</a:t>
            </a:r>
          </a:p>
          <a:p>
            <a:r>
              <a:rPr lang="en-GB" dirty="0"/>
              <a:t>Create a disk load on the server</a:t>
            </a:r>
          </a:p>
          <a:p>
            <a:r>
              <a:rPr lang="en-GB" dirty="0"/>
              <a:t>Analyze the resulting data in a report </a:t>
            </a:r>
          </a:p>
        </p:txBody>
      </p:sp>
    </p:spTree>
    <p:extLst>
      <p:ext uri="{BB962C8B-B14F-4D97-AF65-F5344CB8AC3E}">
        <p14:creationId xmlns:p14="http://schemas.microsoft.com/office/powerpoint/2010/main" val="22366658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Capture counter data with a data collector set (2 of 3)</a:t>
            </a:r>
          </a:p>
        </p:txBody>
      </p:sp>
    </p:spTree>
    <p:extLst>
      <p:ext uri="{BB962C8B-B14F-4D97-AF65-F5344CB8AC3E}">
        <p14:creationId xmlns:p14="http://schemas.microsoft.com/office/powerpoint/2010/main" val="417106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Capture counter data with a data collector set (3 of 3)</a:t>
            </a:r>
          </a:p>
        </p:txBody>
      </p:sp>
    </p:spTree>
    <p:extLst>
      <p:ext uri="{BB962C8B-B14F-4D97-AF65-F5344CB8AC3E}">
        <p14:creationId xmlns:p14="http://schemas.microsoft.com/office/powerpoint/2010/main" val="157324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Configure an alert</a:t>
            </a:r>
          </a:p>
        </p:txBody>
      </p:sp>
      <p:sp>
        <p:nvSpPr>
          <p:cNvPr id="3" name="Subtitle 4">
            <a:extLst>
              <a:ext uri="{FF2B5EF4-FFF2-40B4-BE49-F238E27FC236}">
                <a16:creationId xmlns:a16="http://schemas.microsoft.com/office/drawing/2014/main" id="{C004DAFD-F64A-4544-B019-3F2B4D4AB2BF}"/>
              </a:ext>
            </a:extLst>
          </p:cNvPr>
          <p:cNvSpPr>
            <a:spLocks noGrp="1"/>
          </p:cNvSpPr>
          <p:nvPr>
            <p:ph type="subTitle" idx="1"/>
          </p:nvPr>
        </p:nvSpPr>
        <p:spPr>
          <a:xfrm>
            <a:off x="438912" y="4434840"/>
            <a:ext cx="5541264" cy="1688724"/>
          </a:xfrm>
        </p:spPr>
        <p:txBody>
          <a:bodyPr/>
          <a:lstStyle/>
          <a:p>
            <a:r>
              <a:rPr lang="en-GB" dirty="0"/>
              <a:t>Create a data collector set with an alert counter </a:t>
            </a:r>
          </a:p>
          <a:p>
            <a:r>
              <a:rPr lang="en-GB" dirty="0"/>
              <a:t>Generate a server load that exceeds the configured threshold</a:t>
            </a:r>
          </a:p>
          <a:p>
            <a:r>
              <a:rPr lang="en-GB" dirty="0"/>
              <a:t>Examine the event log for the resulting event</a:t>
            </a:r>
          </a:p>
        </p:txBody>
      </p:sp>
    </p:spTree>
    <p:extLst>
      <p:ext uri="{BB962C8B-B14F-4D97-AF65-F5344CB8AC3E}">
        <p14:creationId xmlns:p14="http://schemas.microsoft.com/office/powerpoint/2010/main" val="3701784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Configure an alert (2 of 2)</a:t>
            </a:r>
          </a:p>
        </p:txBody>
      </p:sp>
    </p:spTree>
    <p:extLst>
      <p:ext uri="{BB962C8B-B14F-4D97-AF65-F5344CB8AC3E}">
        <p14:creationId xmlns:p14="http://schemas.microsoft.com/office/powerpoint/2010/main" val="2866293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a:t>
            </a:r>
            <a:r>
              <a:rPr lang="en-GB" dirty="0"/>
              <a:t>View reports in Performance Monitor</a:t>
            </a:r>
            <a:endParaRPr lang="en-US" dirty="0"/>
          </a:p>
        </p:txBody>
      </p:sp>
      <p:sp>
        <p:nvSpPr>
          <p:cNvPr id="6" name="Subtitle 4">
            <a:extLst>
              <a:ext uri="{FF2B5EF4-FFF2-40B4-BE49-F238E27FC236}">
                <a16:creationId xmlns:a16="http://schemas.microsoft.com/office/drawing/2014/main" id="{C004DAFD-F64A-4544-B019-3F2B4D4AB2BF}"/>
              </a:ext>
            </a:extLst>
          </p:cNvPr>
          <p:cNvSpPr>
            <a:spLocks noGrp="1"/>
          </p:cNvSpPr>
          <p:nvPr>
            <p:ph type="subTitle" idx="1"/>
          </p:nvPr>
        </p:nvSpPr>
        <p:spPr>
          <a:xfrm>
            <a:off x="438912" y="4434840"/>
            <a:ext cx="5541264" cy="1688724"/>
          </a:xfrm>
        </p:spPr>
        <p:txBody>
          <a:bodyPr/>
          <a:lstStyle/>
          <a:p>
            <a:r>
              <a:rPr lang="en-GB" dirty="0"/>
              <a:t>View a performance report</a:t>
            </a:r>
          </a:p>
        </p:txBody>
      </p:sp>
    </p:spTree>
    <p:extLst>
      <p:ext uri="{BB962C8B-B14F-4D97-AF65-F5344CB8AC3E}">
        <p14:creationId xmlns:p14="http://schemas.microsoft.com/office/powerpoint/2010/main" val="133290268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network infrastructure services</a:t>
            </a:r>
          </a:p>
        </p:txBody>
      </p:sp>
      <p:sp>
        <p:nvSpPr>
          <p:cNvPr id="3" name="Content Placeholder 2">
            <a:extLst>
              <a:ext uri="{FF2B5EF4-FFF2-40B4-BE49-F238E27FC236}">
                <a16:creationId xmlns:a16="http://schemas.microsoft.com/office/drawing/2014/main" id="{FB686562-EBE3-4082-9282-17EB29A2037D}"/>
              </a:ext>
            </a:extLst>
          </p:cNvPr>
          <p:cNvSpPr>
            <a:spLocks noGrp="1"/>
          </p:cNvSpPr>
          <p:nvPr>
            <p:ph sz="quarter" idx="10"/>
          </p:nvPr>
        </p:nvSpPr>
        <p:spPr/>
        <p:txBody>
          <a:bodyPr/>
          <a:lstStyle/>
          <a:p>
            <a:pPr lvl="1"/>
            <a:r>
              <a:rPr lang="en-US" dirty="0"/>
              <a:t>Monitoring is essential for:</a:t>
            </a:r>
          </a:p>
          <a:p>
            <a:pPr lvl="2"/>
            <a:r>
              <a:rPr lang="en-US" dirty="0"/>
              <a:t>Optimizing network infrastructure server performance</a:t>
            </a:r>
          </a:p>
          <a:p>
            <a:pPr lvl="2"/>
            <a:r>
              <a:rPr lang="en-US" dirty="0"/>
              <a:t>Troubleshooting servers</a:t>
            </a:r>
          </a:p>
          <a:p>
            <a:pPr lvl="1"/>
            <a:r>
              <a:rPr lang="en-US" dirty="0"/>
              <a:t>Common services to monitor: </a:t>
            </a:r>
          </a:p>
          <a:p>
            <a:pPr lvl="2"/>
            <a:r>
              <a:rPr lang="en-US" dirty="0"/>
              <a:t>DNS</a:t>
            </a:r>
          </a:p>
          <a:p>
            <a:pPr lvl="2"/>
            <a:r>
              <a:rPr lang="en-US" dirty="0"/>
              <a:t>DHCP</a:t>
            </a:r>
            <a:endParaRPr lang="en-GB" dirty="0"/>
          </a:p>
        </p:txBody>
      </p:sp>
    </p:spTree>
    <p:extLst>
      <p:ext uri="{BB962C8B-B14F-4D97-AF65-F5344CB8AC3E}">
        <p14:creationId xmlns:p14="http://schemas.microsoft.com/office/powerpoint/2010/main" val="224688349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monitoring virtual machines</a:t>
            </a:r>
          </a:p>
        </p:txBody>
      </p:sp>
      <p:sp>
        <p:nvSpPr>
          <p:cNvPr id="3" name="Content Placeholder 2">
            <a:extLst>
              <a:ext uri="{FF2B5EF4-FFF2-40B4-BE49-F238E27FC236}">
                <a16:creationId xmlns:a16="http://schemas.microsoft.com/office/drawing/2014/main" id="{30D27833-8248-40CD-8675-6AE63F63B400}"/>
              </a:ext>
            </a:extLst>
          </p:cNvPr>
          <p:cNvSpPr>
            <a:spLocks noGrp="1"/>
          </p:cNvSpPr>
          <p:nvPr>
            <p:ph sz="quarter" idx="10"/>
          </p:nvPr>
        </p:nvSpPr>
        <p:spPr/>
        <p:txBody>
          <a:bodyPr/>
          <a:lstStyle/>
          <a:p>
            <a:r>
              <a:rPr lang="en-GB" kern="0" dirty="0"/>
              <a:t>Considerations for monitoring virtual machines:</a:t>
            </a:r>
          </a:p>
          <a:p>
            <a:pPr lvl="1"/>
            <a:r>
              <a:rPr lang="en-GB" kern="0" dirty="0"/>
              <a:t>Virtual machines must be assigned sufficient resources for their workload</a:t>
            </a:r>
          </a:p>
          <a:p>
            <a:pPr lvl="1"/>
            <a:r>
              <a:rPr lang="en-GB" kern="0" dirty="0"/>
              <a:t>If multiple virtual machines run on a host, ensure the host has enough resources</a:t>
            </a:r>
          </a:p>
          <a:p>
            <a:pPr lvl="1"/>
            <a:r>
              <a:rPr lang="en-GB" kern="0" dirty="0"/>
              <a:t>Resources are shared, so performance of one virtual machine can affect the performance of others</a:t>
            </a:r>
          </a:p>
          <a:p>
            <a:pPr lvl="1"/>
            <a:r>
              <a:rPr lang="en-GB" kern="0" dirty="0"/>
              <a:t>You must remember to monitor the resource utilization on the host as well as the guests</a:t>
            </a:r>
            <a:endParaRPr lang="en-US" kern="0" dirty="0"/>
          </a:p>
        </p:txBody>
      </p:sp>
    </p:spTree>
    <p:extLst>
      <p:ext uri="{BB962C8B-B14F-4D97-AF65-F5344CB8AC3E}">
        <p14:creationId xmlns:p14="http://schemas.microsoft.com/office/powerpoint/2010/main" val="253387152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3934-207D-44D1-9E7B-64B21B895700}"/>
              </a:ext>
            </a:extLst>
          </p:cNvPr>
          <p:cNvSpPr>
            <a:spLocks noGrp="1"/>
          </p:cNvSpPr>
          <p:nvPr>
            <p:ph type="title"/>
          </p:nvPr>
        </p:nvSpPr>
        <p:spPr/>
        <p:txBody>
          <a:bodyPr/>
          <a:lstStyle/>
          <a:p>
            <a:r>
              <a:rPr lang="en-GB" dirty="0"/>
              <a:t>Performance monitoring with Windows Admin Center</a:t>
            </a:r>
          </a:p>
        </p:txBody>
      </p:sp>
      <p:pic>
        <p:nvPicPr>
          <p:cNvPr id="5" name="Content Placeholder 4" descr="A screenshot of the Windows Admin Center accessed via Microsoft Edge. The user has selected the Performance Monitor node on the sea-adm1.Contoso.com server. Processor performance is reported as a line chart. ">
            <a:extLst>
              <a:ext uri="{FF2B5EF4-FFF2-40B4-BE49-F238E27FC236}">
                <a16:creationId xmlns:a16="http://schemas.microsoft.com/office/drawing/2014/main" id="{3AE3E527-A59D-4B45-AA27-8F9535033388}"/>
              </a:ext>
            </a:extLst>
          </p:cNvPr>
          <p:cNvPicPr>
            <a:picLocks noGrp="1" noChangeAspect="1"/>
          </p:cNvPicPr>
          <p:nvPr>
            <p:ph sz="quarter" idx="10"/>
          </p:nvPr>
        </p:nvPicPr>
        <p:blipFill>
          <a:blip r:embed="rId3"/>
          <a:stretch>
            <a:fillRect/>
          </a:stretch>
        </p:blipFill>
        <p:spPr>
          <a:xfrm>
            <a:off x="2582445" y="1476201"/>
            <a:ext cx="7384841" cy="5081588"/>
          </a:xfrm>
          <a:prstGeom prst="rect">
            <a:avLst/>
          </a:prstGeom>
        </p:spPr>
      </p:pic>
    </p:spTree>
    <p:extLst>
      <p:ext uri="{BB962C8B-B14F-4D97-AF65-F5344CB8AC3E}">
        <p14:creationId xmlns:p14="http://schemas.microsoft.com/office/powerpoint/2010/main" val="12160187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 review questions</a:t>
            </a:r>
          </a:p>
        </p:txBody>
      </p:sp>
    </p:spTree>
    <p:extLst>
      <p:ext uri="{BB962C8B-B14F-4D97-AF65-F5344CB8AC3E}">
        <p14:creationId xmlns:p14="http://schemas.microsoft.com/office/powerpoint/2010/main" val="8549651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overview</a:t>
            </a:r>
          </a:p>
        </p:txBody>
      </p:sp>
      <p:sp>
        <p:nvSpPr>
          <p:cNvPr id="3" name="Text Placeholder 2"/>
          <p:cNvSpPr>
            <a:spLocks noGrp="1"/>
          </p:cNvSpPr>
          <p:nvPr>
            <p:ph sz="quarter" idx="10"/>
          </p:nvPr>
        </p:nvSpPr>
        <p:spPr/>
        <p:txBody>
          <a:bodyPr/>
          <a:lstStyle/>
          <a:p>
            <a:pPr marL="0" lvl="1" indent="0">
              <a:buNone/>
            </a:pPr>
            <a:r>
              <a:rPr lang="en-US" dirty="0"/>
              <a:t>Lessons:</a:t>
            </a:r>
          </a:p>
          <a:p>
            <a:pPr lvl="1"/>
            <a:r>
              <a:rPr lang="en-US" dirty="0"/>
              <a:t>Overview of Windows Server monitoring tools
Using Performance Monitor
Monitoring event logs for troubleshooting</a:t>
            </a:r>
          </a:p>
        </p:txBody>
      </p:sp>
    </p:spTree>
    <p:extLst>
      <p:ext uri="{BB962C8B-B14F-4D97-AF65-F5344CB8AC3E}">
        <p14:creationId xmlns:p14="http://schemas.microsoft.com/office/powerpoint/2010/main" val="41465889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3: Monitoring </a:t>
            </a:r>
            <a:br>
              <a:rPr lang="en-US" dirty="0"/>
            </a:br>
            <a:r>
              <a:rPr lang="en-US" dirty="0"/>
              <a:t>event logs for troubleshooting</a:t>
            </a:r>
          </a:p>
        </p:txBody>
      </p:sp>
    </p:spTree>
    <p:extLst>
      <p:ext uri="{BB962C8B-B14F-4D97-AF65-F5344CB8AC3E}">
        <p14:creationId xmlns:p14="http://schemas.microsoft.com/office/powerpoint/2010/main" val="27659228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3 overview</a:t>
            </a:r>
          </a:p>
        </p:txBody>
      </p:sp>
      <p:sp>
        <p:nvSpPr>
          <p:cNvPr id="3" name="Text Placeholder 2"/>
          <p:cNvSpPr>
            <a:spLocks noGrp="1"/>
          </p:cNvSpPr>
          <p:nvPr>
            <p:ph sz="quarter" idx="10"/>
          </p:nvPr>
        </p:nvSpPr>
        <p:spPr/>
        <p:txBody>
          <a:bodyPr/>
          <a:lstStyle/>
          <a:p>
            <a:pPr lvl="1"/>
            <a:r>
              <a:rPr lang="en-US" dirty="0"/>
              <a:t>Use Server Manager to review event logs
What is a custom view?
Demonstration: Create a custom view
What are event log subscriptions?
Demonstration: Configure an event subscription</a:t>
            </a:r>
          </a:p>
        </p:txBody>
      </p:sp>
    </p:spTree>
    <p:extLst>
      <p:ext uri="{BB962C8B-B14F-4D97-AF65-F5344CB8AC3E}">
        <p14:creationId xmlns:p14="http://schemas.microsoft.com/office/powerpoint/2010/main" val="258721970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Server Manager to review event logs</a:t>
            </a:r>
          </a:p>
        </p:txBody>
      </p:sp>
      <p:sp>
        <p:nvSpPr>
          <p:cNvPr id="3" name="Content Placeholder 2">
            <a:extLst>
              <a:ext uri="{FF2B5EF4-FFF2-40B4-BE49-F238E27FC236}">
                <a16:creationId xmlns:a16="http://schemas.microsoft.com/office/drawing/2014/main" id="{0CC5E491-B977-457E-AFB1-9F94D8B74877}"/>
              </a:ext>
            </a:extLst>
          </p:cNvPr>
          <p:cNvSpPr>
            <a:spLocks noGrp="1"/>
          </p:cNvSpPr>
          <p:nvPr>
            <p:ph sz="quarter" idx="10"/>
          </p:nvPr>
        </p:nvSpPr>
        <p:spPr/>
        <p:txBody>
          <a:bodyPr/>
          <a:lstStyle/>
          <a:p>
            <a:pPr lvl="0"/>
            <a:r>
              <a:rPr lang="en-US" dirty="0"/>
              <a:t>Server Manager provides a centralized location for event logs from remote servers</a:t>
            </a:r>
          </a:p>
          <a:p>
            <a:pPr lvl="0"/>
            <a:r>
              <a:rPr lang="en-US" dirty="0"/>
              <a:t>Event logging </a:t>
            </a:r>
          </a:p>
          <a:p>
            <a:pPr lvl="1"/>
            <a:r>
              <a:rPr lang="en-US" dirty="0"/>
              <a:t>Enabled by default</a:t>
            </a:r>
          </a:p>
          <a:p>
            <a:pPr lvl="1"/>
            <a:r>
              <a:rPr lang="en-US" dirty="0"/>
              <a:t>Categorized by technology: AD DS, DNS, Remote Access</a:t>
            </a:r>
          </a:p>
          <a:p>
            <a:pPr lvl="0">
              <a:spcBef>
                <a:spcPts val="1800"/>
              </a:spcBef>
            </a:pPr>
            <a:r>
              <a:rPr lang="en-US" dirty="0"/>
              <a:t>Customized views </a:t>
            </a:r>
          </a:p>
          <a:p>
            <a:pPr lvl="1"/>
            <a:r>
              <a:rPr lang="en-US" dirty="0"/>
              <a:t>Create queries for specific types of events that need to be displayed</a:t>
            </a:r>
          </a:p>
          <a:p>
            <a:pPr lvl="1"/>
            <a:r>
              <a:rPr lang="en-US" dirty="0"/>
              <a:t>Configure event data that needs to be displayed</a:t>
            </a:r>
          </a:p>
          <a:p>
            <a:pPr lvl="0"/>
            <a:endParaRPr lang="en-US" dirty="0"/>
          </a:p>
          <a:p>
            <a:endParaRPr lang="en-US" dirty="0"/>
          </a:p>
        </p:txBody>
      </p:sp>
    </p:spTree>
    <p:extLst>
      <p:ext uri="{BB962C8B-B14F-4D97-AF65-F5344CB8AC3E}">
        <p14:creationId xmlns:p14="http://schemas.microsoft.com/office/powerpoint/2010/main" val="407921928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custom view?</a:t>
            </a:r>
          </a:p>
        </p:txBody>
      </p:sp>
      <p:pic>
        <p:nvPicPr>
          <p:cNvPr id="7" name="Content Placeholder 6" descr="A screenshot of the Create Custom View dialog box in which the Filter tab is selected. The user has chosen events from the last seven days and filtered events to include only Critical and Error events.">
            <a:extLst>
              <a:ext uri="{FF2B5EF4-FFF2-40B4-BE49-F238E27FC236}">
                <a16:creationId xmlns:a16="http://schemas.microsoft.com/office/drawing/2014/main" id="{A4084B72-2F40-437F-A7F5-C8E97B35D029}"/>
              </a:ext>
            </a:extLst>
          </p:cNvPr>
          <p:cNvPicPr>
            <a:picLocks noGrp="1" noChangeAspect="1"/>
          </p:cNvPicPr>
          <p:nvPr>
            <p:ph sz="quarter" idx="10"/>
          </p:nvPr>
        </p:nvPicPr>
        <p:blipFill>
          <a:blip r:embed="rId3"/>
          <a:stretch>
            <a:fillRect/>
          </a:stretch>
        </p:blipFill>
        <p:spPr>
          <a:xfrm>
            <a:off x="3984169" y="1976438"/>
            <a:ext cx="4506238" cy="4568825"/>
          </a:xfrm>
          <a:prstGeom prst="rect">
            <a:avLst/>
          </a:prstGeom>
        </p:spPr>
      </p:pic>
      <p:sp>
        <p:nvSpPr>
          <p:cNvPr id="6" name="Text Placeholder 5">
            <a:extLst>
              <a:ext uri="{FF2B5EF4-FFF2-40B4-BE49-F238E27FC236}">
                <a16:creationId xmlns:a16="http://schemas.microsoft.com/office/drawing/2014/main" id="{5C2E3927-5B04-4ECB-B2D4-A694EB8009D3}"/>
              </a:ext>
            </a:extLst>
          </p:cNvPr>
          <p:cNvSpPr>
            <a:spLocks noGrp="1"/>
          </p:cNvSpPr>
          <p:nvPr>
            <p:ph type="body" sz="quarter" idx="11"/>
          </p:nvPr>
        </p:nvSpPr>
        <p:spPr/>
        <p:txBody>
          <a:bodyPr/>
          <a:lstStyle/>
          <a:p>
            <a:pPr lvl="0" fontAlgn="base">
              <a:spcBef>
                <a:spcPct val="0"/>
              </a:spcBef>
              <a:spcAft>
                <a:spcPct val="0"/>
              </a:spcAft>
            </a:pPr>
            <a:r>
              <a:rPr lang="en-US" dirty="0">
                <a:latin typeface="Segoe UI" pitchFamily="34" charset="0"/>
                <a:ea typeface="Segoe UI" pitchFamily="34" charset="0"/>
                <a:cs typeface="Segoe UI" pitchFamily="34" charset="0"/>
              </a:rPr>
              <a:t>Custom views allow you to query and sort just the events that you want to analyze</a:t>
            </a:r>
            <a:endParaRPr lang="en-IN"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383436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Create a custom view</a:t>
            </a:r>
          </a:p>
        </p:txBody>
      </p:sp>
      <p:sp>
        <p:nvSpPr>
          <p:cNvPr id="6" name="Subtitle 4">
            <a:extLst>
              <a:ext uri="{FF2B5EF4-FFF2-40B4-BE49-F238E27FC236}">
                <a16:creationId xmlns:a16="http://schemas.microsoft.com/office/drawing/2014/main" id="{C004DAFD-F64A-4544-B019-3F2B4D4AB2BF}"/>
              </a:ext>
            </a:extLst>
          </p:cNvPr>
          <p:cNvSpPr>
            <a:spLocks noGrp="1"/>
          </p:cNvSpPr>
          <p:nvPr>
            <p:ph type="subTitle" idx="1"/>
          </p:nvPr>
        </p:nvSpPr>
        <p:spPr>
          <a:xfrm>
            <a:off x="438912" y="4434840"/>
            <a:ext cx="5541264" cy="1688724"/>
          </a:xfrm>
        </p:spPr>
        <p:txBody>
          <a:bodyPr/>
          <a:lstStyle/>
          <a:p>
            <a:r>
              <a:rPr lang="en-GB" dirty="0"/>
              <a:t>Examine Server Roles custom views</a:t>
            </a:r>
          </a:p>
          <a:p>
            <a:r>
              <a:rPr lang="en-GB" dirty="0"/>
              <a:t>Create a custom view</a:t>
            </a:r>
          </a:p>
        </p:txBody>
      </p:sp>
    </p:spTree>
    <p:extLst>
      <p:ext uri="{BB962C8B-B14F-4D97-AF65-F5344CB8AC3E}">
        <p14:creationId xmlns:p14="http://schemas.microsoft.com/office/powerpoint/2010/main" val="391309266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event log subscriptions?</a:t>
            </a:r>
          </a:p>
        </p:txBody>
      </p:sp>
      <p:sp>
        <p:nvSpPr>
          <p:cNvPr id="11" name="Text Placeholder 10">
            <a:extLst>
              <a:ext uri="{FF2B5EF4-FFF2-40B4-BE49-F238E27FC236}">
                <a16:creationId xmlns:a16="http://schemas.microsoft.com/office/drawing/2014/main" id="{E2ABFE29-678B-449B-9CC0-902314B84D10}"/>
              </a:ext>
            </a:extLst>
          </p:cNvPr>
          <p:cNvSpPr>
            <a:spLocks noGrp="1"/>
          </p:cNvSpPr>
          <p:nvPr>
            <p:ph sz="quarter" idx="10"/>
          </p:nvPr>
        </p:nvSpPr>
        <p:spPr/>
        <p:txBody>
          <a:bodyPr/>
          <a:lstStyle/>
          <a:p>
            <a:r>
              <a:rPr lang="en-US" kern="0" dirty="0"/>
              <a:t>Event log subscriptions allow you to collect event logs from multiple servers, and then store them locally</a:t>
            </a:r>
          </a:p>
        </p:txBody>
      </p:sp>
      <p:grpSp>
        <p:nvGrpSpPr>
          <p:cNvPr id="16" name="Group 15" descr="A graphic of three computers reporting events to a fourth."/>
          <p:cNvGrpSpPr/>
          <p:nvPr/>
        </p:nvGrpSpPr>
        <p:grpSpPr>
          <a:xfrm>
            <a:off x="4638652" y="2313438"/>
            <a:ext cx="3747777" cy="3851469"/>
            <a:chOff x="2917428" y="2431772"/>
            <a:chExt cx="3747777" cy="3851469"/>
          </a:xfrm>
        </p:grpSpPr>
        <p:sp>
          <p:nvSpPr>
            <p:cNvPr id="5" name="PC1_E977" title="Icon of a desktop PC">
              <a:extLst>
                <a:ext uri="{FF2B5EF4-FFF2-40B4-BE49-F238E27FC236}">
                  <a16:creationId xmlns:a16="http://schemas.microsoft.com/office/drawing/2014/main" id="{D2CFD8EA-7F16-45EC-BB7F-BA7610599D5B}"/>
                </a:ext>
              </a:extLst>
            </p:cNvPr>
            <p:cNvSpPr>
              <a:spLocks noChangeAspect="1" noEditPoints="1"/>
            </p:cNvSpPr>
            <p:nvPr/>
          </p:nvSpPr>
          <p:spPr bwMode="auto">
            <a:xfrm>
              <a:off x="2917429" y="2431772"/>
              <a:ext cx="1048643" cy="839243"/>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6" name="PC1_E977" title="Icon of a desktop PC">
              <a:extLst>
                <a:ext uri="{FF2B5EF4-FFF2-40B4-BE49-F238E27FC236}">
                  <a16:creationId xmlns:a16="http://schemas.microsoft.com/office/drawing/2014/main" id="{D2CFD8EA-7F16-45EC-BB7F-BA7610599D5B}"/>
                </a:ext>
              </a:extLst>
            </p:cNvPr>
            <p:cNvSpPr>
              <a:spLocks noChangeAspect="1" noEditPoints="1"/>
            </p:cNvSpPr>
            <p:nvPr/>
          </p:nvSpPr>
          <p:spPr bwMode="auto">
            <a:xfrm>
              <a:off x="2917429" y="3896312"/>
              <a:ext cx="1048643" cy="839243"/>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7" name="PC1_E977" title="Icon of a desktop PC">
              <a:extLst>
                <a:ext uri="{FF2B5EF4-FFF2-40B4-BE49-F238E27FC236}">
                  <a16:creationId xmlns:a16="http://schemas.microsoft.com/office/drawing/2014/main" id="{D2CFD8EA-7F16-45EC-BB7F-BA7610599D5B}"/>
                </a:ext>
              </a:extLst>
            </p:cNvPr>
            <p:cNvSpPr>
              <a:spLocks noChangeAspect="1" noEditPoints="1"/>
            </p:cNvSpPr>
            <p:nvPr/>
          </p:nvSpPr>
          <p:spPr bwMode="auto">
            <a:xfrm>
              <a:off x="5616562" y="3896312"/>
              <a:ext cx="1048643" cy="839243"/>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8" name="PC1_E977" title="Icon of a desktop PC">
              <a:extLst>
                <a:ext uri="{FF2B5EF4-FFF2-40B4-BE49-F238E27FC236}">
                  <a16:creationId xmlns:a16="http://schemas.microsoft.com/office/drawing/2014/main" id="{D2CFD8EA-7F16-45EC-BB7F-BA7610599D5B}"/>
                </a:ext>
              </a:extLst>
            </p:cNvPr>
            <p:cNvSpPr>
              <a:spLocks noChangeAspect="1" noEditPoints="1"/>
            </p:cNvSpPr>
            <p:nvPr/>
          </p:nvSpPr>
          <p:spPr bwMode="auto">
            <a:xfrm>
              <a:off x="2917428" y="5443998"/>
              <a:ext cx="1048643" cy="839243"/>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cxnSp>
          <p:nvCxnSpPr>
            <p:cNvPr id="4" name="Straight Arrow Connector 3"/>
            <p:cNvCxnSpPr/>
            <p:nvPr/>
          </p:nvCxnSpPr>
          <p:spPr>
            <a:xfrm>
              <a:off x="4087258" y="3117773"/>
              <a:ext cx="1399142" cy="87033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74372" y="4395730"/>
              <a:ext cx="1267961" cy="1101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087258" y="4735555"/>
              <a:ext cx="1355075" cy="78831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761586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Configure an event subscription</a:t>
            </a:r>
          </a:p>
        </p:txBody>
      </p:sp>
      <p:sp>
        <p:nvSpPr>
          <p:cNvPr id="6" name="Subtitle 4">
            <a:extLst>
              <a:ext uri="{FF2B5EF4-FFF2-40B4-BE49-F238E27FC236}">
                <a16:creationId xmlns:a16="http://schemas.microsoft.com/office/drawing/2014/main" id="{C004DAFD-F64A-4544-B019-3F2B4D4AB2BF}"/>
              </a:ext>
            </a:extLst>
          </p:cNvPr>
          <p:cNvSpPr>
            <a:spLocks noGrp="1"/>
          </p:cNvSpPr>
          <p:nvPr>
            <p:ph type="subTitle" idx="1"/>
          </p:nvPr>
        </p:nvSpPr>
        <p:spPr>
          <a:xfrm>
            <a:off x="438912" y="4434840"/>
            <a:ext cx="5541264" cy="1688724"/>
          </a:xfrm>
        </p:spPr>
        <p:txBody>
          <a:bodyPr/>
          <a:lstStyle/>
          <a:p>
            <a:r>
              <a:rPr lang="en-GB" dirty="0"/>
              <a:t>Configure the source computer</a:t>
            </a:r>
          </a:p>
          <a:p>
            <a:r>
              <a:rPr lang="en-GB" dirty="0"/>
              <a:t>Configure the collector computer</a:t>
            </a:r>
          </a:p>
          <a:p>
            <a:r>
              <a:rPr lang="en-GB" dirty="0"/>
              <a:t>Create and refer to the subscribed log</a:t>
            </a:r>
          </a:p>
        </p:txBody>
      </p:sp>
    </p:spTree>
    <p:extLst>
      <p:ext uri="{BB962C8B-B14F-4D97-AF65-F5344CB8AC3E}">
        <p14:creationId xmlns:p14="http://schemas.microsoft.com/office/powerpoint/2010/main" val="382174187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Configure an event subscription (2 of 2)</a:t>
            </a:r>
          </a:p>
        </p:txBody>
      </p:sp>
    </p:spTree>
    <p:extLst>
      <p:ext uri="{BB962C8B-B14F-4D97-AF65-F5344CB8AC3E}">
        <p14:creationId xmlns:p14="http://schemas.microsoft.com/office/powerpoint/2010/main" val="1257542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 review questions</a:t>
            </a:r>
          </a:p>
        </p:txBody>
      </p:sp>
    </p:spTree>
    <p:extLst>
      <p:ext uri="{BB962C8B-B14F-4D97-AF65-F5344CB8AC3E}">
        <p14:creationId xmlns:p14="http://schemas.microsoft.com/office/powerpoint/2010/main" val="71334339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lstStyle/>
          <a:p>
            <a:r>
              <a:rPr lang="en-US" dirty="0"/>
              <a:t>Instructor-led lab: </a:t>
            </a:r>
            <a:r>
              <a:rPr lang="en-GB" dirty="0"/>
              <a:t>Monitoring and troubleshooting Windows Server</a:t>
            </a:r>
            <a:endParaRPr lang="en-US" dirty="0"/>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r>
              <a:rPr lang="en-US" dirty="0"/>
              <a:t>Establishing a performance baseline</a:t>
            </a:r>
          </a:p>
          <a:p>
            <a:r>
              <a:rPr lang="en-US" dirty="0"/>
              <a:t>Identifying the source of a performance problem</a:t>
            </a:r>
          </a:p>
          <a:p>
            <a:r>
              <a:rPr lang="en-US" dirty="0"/>
              <a:t>Viewing and configuring centralized event logs</a:t>
            </a:r>
          </a:p>
        </p:txBody>
      </p:sp>
    </p:spTree>
    <p:extLst>
      <p:ext uri="{BB962C8B-B14F-4D97-AF65-F5344CB8AC3E}">
        <p14:creationId xmlns:p14="http://schemas.microsoft.com/office/powerpoint/2010/main" val="9944753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1: </a:t>
            </a:r>
            <a:r>
              <a:rPr lang="en-GB" dirty="0"/>
              <a:t>Overview of Windows Server monitoring tools</a:t>
            </a:r>
            <a:endParaRPr lang="en-US" dirty="0"/>
          </a:p>
        </p:txBody>
      </p:sp>
    </p:spTree>
    <p:extLst>
      <p:ext uri="{BB962C8B-B14F-4D97-AF65-F5344CB8AC3E}">
        <p14:creationId xmlns:p14="http://schemas.microsoft.com/office/powerpoint/2010/main" val="422091763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t>
            </a:r>
            <a:r>
              <a:rPr lang="en-GB" dirty="0"/>
              <a:t>Monitoring and troubleshooting Windows Server</a:t>
            </a:r>
            <a:endParaRPr lang="en-US" dirty="0"/>
          </a:p>
        </p:txBody>
      </p:sp>
      <p:sp>
        <p:nvSpPr>
          <p:cNvPr id="3" name="Text Placeholder 2"/>
          <p:cNvSpPr>
            <a:spLocks noGrp="1"/>
          </p:cNvSpPr>
          <p:nvPr>
            <p:ph sz="quarter" idx="10"/>
          </p:nvPr>
        </p:nvSpPr>
        <p:spPr/>
        <p:txBody>
          <a:bodyPr/>
          <a:lstStyle/>
          <a:p>
            <a:r>
              <a:rPr lang="en-US" dirty="0"/>
              <a:t>Exercise 1: Establishing a performance baseline
Exercise 2: Identifying the source of a performance problem
Exercise 3: Viewing and configuring centralized event logs</a:t>
            </a:r>
          </a:p>
          <a:p>
            <a:endParaRPr lang="en-US" dirty="0"/>
          </a:p>
          <a:p>
            <a:r>
              <a:rPr lang="en-US" dirty="0"/>
              <a:t>Sign-in information for the exercise(s):</a:t>
            </a:r>
          </a:p>
          <a:p>
            <a:pPr lvl="1"/>
            <a:r>
              <a:rPr lang="en-US" dirty="0"/>
              <a:t>Virtual Machines:</a:t>
            </a:r>
          </a:p>
          <a:p>
            <a:pPr lvl="2"/>
            <a:r>
              <a:rPr lang="en-US" b="1" dirty="0"/>
              <a:t>WS-011T00A-SEA-DC1</a:t>
            </a:r>
          </a:p>
          <a:p>
            <a:pPr lvl="2"/>
            <a:r>
              <a:rPr lang="en-US" b="1" dirty="0"/>
              <a:t>WS-011T00A-SEA-ADM1</a:t>
            </a:r>
          </a:p>
          <a:p>
            <a:pPr lvl="2"/>
            <a:r>
              <a:rPr lang="en-US" b="1" dirty="0"/>
              <a:t>WS-011T00A-SEA-CL1</a:t>
            </a:r>
          </a:p>
          <a:p>
            <a:pPr lvl="1"/>
            <a:r>
              <a:rPr lang="en-US" dirty="0"/>
              <a:t>User Name:</a:t>
            </a:r>
            <a:r>
              <a:rPr lang="en-US" b="1" dirty="0"/>
              <a:t> Contoso\Administrator</a:t>
            </a:r>
          </a:p>
          <a:p>
            <a:pPr lvl="1"/>
            <a:r>
              <a:rPr lang="en-US" dirty="0"/>
              <a:t>Password: </a:t>
            </a:r>
            <a:r>
              <a:rPr lang="en-US" b="1" dirty="0"/>
              <a:t>Pa55w.rd</a:t>
            </a:r>
          </a:p>
          <a:p>
            <a:endParaRPr lang="en-US" dirty="0"/>
          </a:p>
        </p:txBody>
      </p:sp>
    </p:spTree>
    <p:extLst>
      <p:ext uri="{BB962C8B-B14F-4D97-AF65-F5344CB8AC3E}">
        <p14:creationId xmlns:p14="http://schemas.microsoft.com/office/powerpoint/2010/main" val="396895143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scenario</a:t>
            </a:r>
          </a:p>
        </p:txBody>
      </p:sp>
      <p:sp>
        <p:nvSpPr>
          <p:cNvPr id="6" name="Content Placeholder 5">
            <a:extLst>
              <a:ext uri="{FF2B5EF4-FFF2-40B4-BE49-F238E27FC236}">
                <a16:creationId xmlns:a16="http://schemas.microsoft.com/office/drawing/2014/main" id="{85255661-A73D-4541-AC05-90B2720A1F6E}"/>
              </a:ext>
            </a:extLst>
          </p:cNvPr>
          <p:cNvSpPr>
            <a:spLocks noGrp="1"/>
          </p:cNvSpPr>
          <p:nvPr>
            <p:ph sz="quarter" idx="10"/>
          </p:nvPr>
        </p:nvSpPr>
        <p:spPr/>
        <p:txBody>
          <a:bodyPr/>
          <a:lstStyle/>
          <a:p>
            <a:r>
              <a:rPr lang="en-GB" dirty="0"/>
              <a:t>Contoso, Ltd is a global engineering and manufacturing company with its head office in Seattle, USA. An IT office and data center are in Seattle to support the Seattle location and other locations. Contoso recently deployed a Windows Server 2019 server and client infrastructure.</a:t>
            </a:r>
          </a:p>
          <a:p>
            <a:r>
              <a:rPr lang="en-GB" dirty="0"/>
              <a:t>Because the organization has deployed new servers, it is important to establish a performance baseline with a typical load for these new servers. You have been asked to work on this project. Additionally, to make the process of monitoring and troubleshooting easier, you decide to perform centralized monitoring of event logs</a:t>
            </a:r>
            <a:r>
              <a:rPr lang="en-US" dirty="0"/>
              <a:t>. </a:t>
            </a:r>
          </a:p>
        </p:txBody>
      </p:sp>
    </p:spTree>
    <p:extLst>
      <p:ext uri="{BB962C8B-B14F-4D97-AF65-F5344CB8AC3E}">
        <p14:creationId xmlns:p14="http://schemas.microsoft.com/office/powerpoint/2010/main" val="123550434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Lab-review question</a:t>
            </a:r>
          </a:p>
        </p:txBody>
      </p:sp>
      <p:sp>
        <p:nvSpPr>
          <p:cNvPr id="3" name="Text Placeholder 2"/>
          <p:cNvSpPr>
            <a:spLocks noGrp="1"/>
          </p:cNvSpPr>
          <p:nvPr>
            <p:ph sz="quarter" idx="10"/>
          </p:nvPr>
        </p:nvSpPr>
        <p:spPr/>
        <p:txBody>
          <a:bodyPr/>
          <a:lstStyle/>
          <a:p>
            <a:r>
              <a:rPr lang="en-US" dirty="0"/>
              <a:t>During the lab, you collected data in a data collector set. What is the advantage of collecting data in this way?</a:t>
            </a:r>
          </a:p>
        </p:txBody>
      </p:sp>
    </p:spTree>
    <p:extLst>
      <p:ext uri="{BB962C8B-B14F-4D97-AF65-F5344CB8AC3E}">
        <p14:creationId xmlns:p14="http://schemas.microsoft.com/office/powerpoint/2010/main" val="189872874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Lab-review answer</a:t>
            </a:r>
          </a:p>
        </p:txBody>
      </p:sp>
      <p:sp>
        <p:nvSpPr>
          <p:cNvPr id="3" name="Text Placeholder 2"/>
          <p:cNvSpPr>
            <a:spLocks noGrp="1"/>
          </p:cNvSpPr>
          <p:nvPr>
            <p:ph sz="quarter" idx="10"/>
          </p:nvPr>
        </p:nvSpPr>
        <p:spPr/>
        <p:txBody>
          <a:bodyPr/>
          <a:lstStyle/>
          <a:p>
            <a:r>
              <a:rPr lang="en-US" dirty="0"/>
              <a:t>During the lab, you collected data in a data collector set. What is the advantage of collecting data in this way?</a:t>
            </a:r>
          </a:p>
          <a:p>
            <a:pPr marL="342900" indent="-342900">
              <a:buFont typeface="Wingdings" panose="05000000000000000000" pitchFamily="2" charset="2"/>
              <a:buChar char="§"/>
            </a:pPr>
            <a:r>
              <a:rPr lang="en-GB" dirty="0"/>
              <a:t>A data collector set enables you to gather performance-related data over a period of time. You can then compare this data to the data that was collected earlier to help identify performance issues.</a:t>
            </a:r>
            <a:endParaRPr lang="en-US" dirty="0"/>
          </a:p>
        </p:txBody>
      </p:sp>
    </p:spTree>
    <p:extLst>
      <p:ext uri="{BB962C8B-B14F-4D97-AF65-F5344CB8AC3E}">
        <p14:creationId xmlns:p14="http://schemas.microsoft.com/office/powerpoint/2010/main" val="132485928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r>
              <a:rPr lang="en-GB" dirty="0"/>
              <a:t>What significant counters should you monitor in Performance Monitor?</a:t>
            </a:r>
          </a:p>
          <a:p>
            <a:r>
              <a:rPr lang="en-GB" dirty="0"/>
              <a:t>Why is it important to monitor server performance periodically?</a:t>
            </a:r>
          </a:p>
          <a:p>
            <a:r>
              <a:rPr lang="en-GB" dirty="0"/>
              <a:t>Why should you use performance alerts?</a:t>
            </a:r>
          </a:p>
        </p:txBody>
      </p:sp>
    </p:spTree>
    <p:extLst>
      <p:ext uri="{BB962C8B-B14F-4D97-AF65-F5344CB8AC3E}">
        <p14:creationId xmlns:p14="http://schemas.microsoft.com/office/powerpoint/2010/main" val="16029260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r>
              <a:rPr lang="en-GB" dirty="0"/>
              <a:t>What significant counters should you monitor in Performance Monitor?</a:t>
            </a:r>
          </a:p>
          <a:p>
            <a:pPr lvl="1">
              <a:buFont typeface="Wingdings" panose="05000000000000000000" pitchFamily="2" charset="2"/>
              <a:buChar char="§"/>
            </a:pPr>
            <a:r>
              <a:rPr lang="en-US" dirty="0"/>
              <a:t>You </a:t>
            </a:r>
            <a:r>
              <a:rPr lang="en-US" b="0" i="0" dirty="0">
                <a:effectLst/>
                <a:latin typeface="Segoe UI" panose="020B0502040204020203" pitchFamily="34" charset="0"/>
              </a:rPr>
              <a:t>should monitor </a:t>
            </a:r>
            <a:r>
              <a:rPr lang="en-US" b="1" i="0" dirty="0">
                <a:effectLst/>
                <a:latin typeface="Segoe UI" panose="020B0502040204020203" pitchFamily="34" charset="0"/>
              </a:rPr>
              <a:t>Processor\% Processor Time</a:t>
            </a:r>
            <a:r>
              <a:rPr lang="en-US" b="0" i="0" dirty="0">
                <a:effectLst/>
                <a:latin typeface="Segoe UI" panose="020B0502040204020203" pitchFamily="34" charset="0"/>
              </a:rPr>
              <a:t>, </a:t>
            </a:r>
            <a:r>
              <a:rPr lang="en-US" b="1" i="0" dirty="0">
                <a:effectLst/>
                <a:latin typeface="Segoe UI" panose="020B0502040204020203" pitchFamily="34" charset="0"/>
              </a:rPr>
              <a:t>System\Processor Queue Length</a:t>
            </a:r>
            <a:r>
              <a:rPr lang="en-US" b="0" i="0" dirty="0">
                <a:effectLst/>
                <a:latin typeface="Segoe UI" panose="020B0502040204020203" pitchFamily="34" charset="0"/>
              </a:rPr>
              <a:t>, </a:t>
            </a:r>
            <a:r>
              <a:rPr lang="en-US" b="1" i="0" dirty="0">
                <a:effectLst/>
                <a:latin typeface="Segoe UI" panose="020B0502040204020203" pitchFamily="34" charset="0"/>
              </a:rPr>
              <a:t>Memory\Pages/sec</a:t>
            </a:r>
            <a:r>
              <a:rPr lang="en-US" b="0" i="0" dirty="0">
                <a:effectLst/>
                <a:latin typeface="Segoe UI" panose="020B0502040204020203" pitchFamily="34" charset="0"/>
              </a:rPr>
              <a:t>, </a:t>
            </a:r>
            <a:r>
              <a:rPr lang="en-US" b="1" i="0" dirty="0">
                <a:effectLst/>
                <a:latin typeface="Segoe UI" panose="020B0502040204020203" pitchFamily="34" charset="0"/>
              </a:rPr>
              <a:t>Physical Disk\% Disk Time</a:t>
            </a:r>
            <a:r>
              <a:rPr lang="en-US" b="0" i="0" dirty="0">
                <a:effectLst/>
                <a:latin typeface="Segoe UI" panose="020B0502040204020203" pitchFamily="34" charset="0"/>
              </a:rPr>
              <a:t>, and </a:t>
            </a:r>
            <a:r>
              <a:rPr lang="en-US" b="1" i="0" dirty="0">
                <a:effectLst/>
                <a:latin typeface="Segoe UI" panose="020B0502040204020203" pitchFamily="34" charset="0"/>
              </a:rPr>
              <a:t>Physical Disk\Avg. Disk Queue Length</a:t>
            </a:r>
            <a:r>
              <a:rPr lang="en-US" b="0" i="0" dirty="0">
                <a:effectLst/>
                <a:latin typeface="Segoe UI" panose="020B0502040204020203" pitchFamily="34" charset="0"/>
              </a:rPr>
              <a:t>.</a:t>
            </a:r>
            <a:endParaRPr lang="en-US" dirty="0"/>
          </a:p>
          <a:p>
            <a:r>
              <a:rPr lang="en-GB" dirty="0"/>
              <a:t>Why is it important to monitor server performance periodically?</a:t>
            </a:r>
          </a:p>
          <a:p>
            <a:pPr lvl="1">
              <a:buFont typeface="Wingdings" panose="05000000000000000000" pitchFamily="2" charset="2"/>
              <a:buChar char="§"/>
            </a:pPr>
            <a:r>
              <a:rPr lang="en-GB" dirty="0"/>
              <a:t>By monitoring server performance, you can perform capacity planning, identify and remove performance bottlenecks, and assist with server troubleshooting.</a:t>
            </a:r>
          </a:p>
          <a:p>
            <a:r>
              <a:rPr lang="en-GB" dirty="0"/>
              <a:t>Why should you use performance alerts?</a:t>
            </a:r>
          </a:p>
          <a:p>
            <a:pPr lvl="1">
              <a:buFont typeface="Wingdings" panose="05000000000000000000" pitchFamily="2" charset="2"/>
              <a:buChar char="§"/>
            </a:pPr>
            <a:r>
              <a:rPr lang="en-US" dirty="0"/>
              <a:t>By</a:t>
            </a:r>
            <a:r>
              <a:rPr lang="en-GB" dirty="0"/>
              <a:t> using alerts, you can react more quickly to emerging performance-related problems, perhaps before they have a chance to impinge on users’ productivity.</a:t>
            </a:r>
            <a:endParaRPr lang="en-US" dirty="0"/>
          </a:p>
        </p:txBody>
      </p:sp>
    </p:spTree>
    <p:extLst>
      <p:ext uri="{BB962C8B-B14F-4D97-AF65-F5344CB8AC3E}">
        <p14:creationId xmlns:p14="http://schemas.microsoft.com/office/powerpoint/2010/main" val="66803149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38775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1 overview</a:t>
            </a:r>
          </a:p>
        </p:txBody>
      </p:sp>
      <p:sp>
        <p:nvSpPr>
          <p:cNvPr id="3" name="Text Placeholder 2"/>
          <p:cNvSpPr>
            <a:spLocks noGrp="1"/>
          </p:cNvSpPr>
          <p:nvPr>
            <p:ph sz="quarter" idx="10"/>
          </p:nvPr>
        </p:nvSpPr>
        <p:spPr/>
        <p:txBody>
          <a:bodyPr/>
          <a:lstStyle/>
          <a:p>
            <a:pPr lvl="1"/>
            <a:r>
              <a:rPr lang="en-US" dirty="0"/>
              <a:t>Overview of Task Manager
Overview of Performance Monitor
Overview of Resource Monitor
Overview of Reliability Monitor
Overview of Event Viewer
Monitor a server with Server Manager</a:t>
            </a:r>
          </a:p>
          <a:p>
            <a:pPr lvl="1"/>
            <a:r>
              <a:rPr lang="en-US" dirty="0"/>
              <a:t>Monitor a server with Windows Admin Center</a:t>
            </a:r>
          </a:p>
          <a:p>
            <a:pPr lvl="1"/>
            <a:r>
              <a:rPr lang="en-US" dirty="0"/>
              <a:t>Use Windows </a:t>
            </a:r>
            <a:r>
              <a:rPr lang="en-US" dirty="0" err="1"/>
              <a:t>Sysinternals</a:t>
            </a:r>
            <a:r>
              <a:rPr lang="en-US" dirty="0"/>
              <a:t> tools to monitor servers</a:t>
            </a:r>
          </a:p>
        </p:txBody>
      </p:sp>
    </p:spTree>
    <p:extLst>
      <p:ext uri="{BB962C8B-B14F-4D97-AF65-F5344CB8AC3E}">
        <p14:creationId xmlns:p14="http://schemas.microsoft.com/office/powerpoint/2010/main" val="18725298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Task Manager</a:t>
            </a:r>
          </a:p>
        </p:txBody>
      </p:sp>
      <p:sp>
        <p:nvSpPr>
          <p:cNvPr id="4" name="Text Placeholder 3">
            <a:extLst>
              <a:ext uri="{FF2B5EF4-FFF2-40B4-BE49-F238E27FC236}">
                <a16:creationId xmlns:a16="http://schemas.microsoft.com/office/drawing/2014/main" id="{BF1C8DA7-B797-424D-9E30-E4A89379A9D7}"/>
              </a:ext>
            </a:extLst>
          </p:cNvPr>
          <p:cNvSpPr>
            <a:spLocks noGrp="1"/>
          </p:cNvSpPr>
          <p:nvPr>
            <p:ph sz="quarter" idx="10"/>
          </p:nvPr>
        </p:nvSpPr>
        <p:spPr/>
        <p:txBody>
          <a:bodyPr/>
          <a:lstStyle/>
          <a:p>
            <a:r>
              <a:rPr lang="en-US" dirty="0"/>
              <a:t>Task Manager helps you to identify and resolve performance-related issues</a:t>
            </a:r>
            <a:endParaRPr lang="en-IN" dirty="0"/>
          </a:p>
        </p:txBody>
      </p:sp>
      <p:pic>
        <p:nvPicPr>
          <p:cNvPr id="8" name="Picture 7" descr="A screenshot of the Task Manager app. The Processes tab is selected, displaying a list of running processes that include Microsoft Edge, Task Manager, Windows Explorer, and Windows PowerShell. ">
            <a:extLst>
              <a:ext uri="{FF2B5EF4-FFF2-40B4-BE49-F238E27FC236}">
                <a16:creationId xmlns:a16="http://schemas.microsoft.com/office/drawing/2014/main" id="{6026E9A5-E482-463F-82DE-000CA176AFFC}"/>
              </a:ext>
            </a:extLst>
          </p:cNvPr>
          <p:cNvPicPr>
            <a:picLocks noChangeAspect="1"/>
          </p:cNvPicPr>
          <p:nvPr/>
        </p:nvPicPr>
        <p:blipFill>
          <a:blip r:embed="rId3"/>
          <a:stretch>
            <a:fillRect/>
          </a:stretch>
        </p:blipFill>
        <p:spPr>
          <a:xfrm>
            <a:off x="739659" y="2096573"/>
            <a:ext cx="5752997" cy="4032537"/>
          </a:xfrm>
          <a:prstGeom prst="rect">
            <a:avLst/>
          </a:prstGeom>
          <a:ln w="12700">
            <a:solidFill>
              <a:schemeClr val="tx1"/>
            </a:solidFill>
          </a:ln>
        </p:spPr>
      </p:pic>
      <p:pic>
        <p:nvPicPr>
          <p:cNvPr id="9" name="Picture 8" descr="A screenshot of the Task Manager app. In the Task Manager app, the Performance tab is selected. There are details about the CPU node, and there are options to display details for the Memory, Disk 0, and Ethernet nodes.">
            <a:extLst>
              <a:ext uri="{FF2B5EF4-FFF2-40B4-BE49-F238E27FC236}">
                <a16:creationId xmlns:a16="http://schemas.microsoft.com/office/drawing/2014/main" id="{7BF810AF-056C-433C-8DB7-BFEB6F0D7413}"/>
              </a:ext>
            </a:extLst>
          </p:cNvPr>
          <p:cNvPicPr>
            <a:picLocks noChangeAspect="1"/>
          </p:cNvPicPr>
          <p:nvPr/>
        </p:nvPicPr>
        <p:blipFill>
          <a:blip r:embed="rId4"/>
          <a:stretch>
            <a:fillRect/>
          </a:stretch>
        </p:blipFill>
        <p:spPr>
          <a:xfrm>
            <a:off x="5317009" y="2448291"/>
            <a:ext cx="5752997" cy="4032537"/>
          </a:xfrm>
          <a:prstGeom prst="rect">
            <a:avLst/>
          </a:prstGeom>
          <a:ln w="12700">
            <a:solidFill>
              <a:schemeClr val="tx1"/>
            </a:solidFill>
          </a:ln>
        </p:spPr>
      </p:pic>
    </p:spTree>
    <p:extLst>
      <p:ext uri="{BB962C8B-B14F-4D97-AF65-F5344CB8AC3E}">
        <p14:creationId xmlns:p14="http://schemas.microsoft.com/office/powerpoint/2010/main" val="15480088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Performance Monitor (1 of 2)</a:t>
            </a:r>
          </a:p>
        </p:txBody>
      </p:sp>
      <p:sp>
        <p:nvSpPr>
          <p:cNvPr id="5" name="Text Placeholder 3">
            <a:extLst>
              <a:ext uri="{FF2B5EF4-FFF2-40B4-BE49-F238E27FC236}">
                <a16:creationId xmlns:a16="http://schemas.microsoft.com/office/drawing/2014/main" id="{BF1C8DA7-B797-424D-9E30-E4A89379A9D7}"/>
              </a:ext>
            </a:extLst>
          </p:cNvPr>
          <p:cNvSpPr txBox="1">
            <a:spLocks/>
          </p:cNvSpPr>
          <p:nvPr/>
        </p:nvSpPr>
        <p:spPr>
          <a:xfrm>
            <a:off x="465138" y="1463675"/>
            <a:ext cx="11544299" cy="5081588"/>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Performance Monitor enables you to observe current performance statistics or to study historical data that </a:t>
            </a:r>
            <a:br>
              <a:rPr lang="en-US" dirty="0"/>
            </a:br>
            <a:r>
              <a:rPr lang="en-US" dirty="0"/>
              <a:t>Data Collector Sets have gathered</a:t>
            </a:r>
            <a:endParaRPr lang="en-IN" dirty="0"/>
          </a:p>
        </p:txBody>
      </p:sp>
      <p:pic>
        <p:nvPicPr>
          <p:cNvPr id="12" name="Content Placeholder 11" descr="A screenshot of the Performance Monitor app. Within the Monitoring Tools folder, the Performance Monitor node is selected.">
            <a:extLst>
              <a:ext uri="{FF2B5EF4-FFF2-40B4-BE49-F238E27FC236}">
                <a16:creationId xmlns:a16="http://schemas.microsoft.com/office/drawing/2014/main" id="{E9EED25A-796B-4A55-9866-304C7CF28E05}"/>
              </a:ext>
            </a:extLst>
          </p:cNvPr>
          <p:cNvPicPr>
            <a:picLocks noGrp="1" noChangeAspect="1"/>
          </p:cNvPicPr>
          <p:nvPr>
            <p:ph sz="quarter" idx="10"/>
          </p:nvPr>
        </p:nvPicPr>
        <p:blipFill>
          <a:blip r:embed="rId3"/>
          <a:stretch>
            <a:fillRect/>
          </a:stretch>
        </p:blipFill>
        <p:spPr>
          <a:xfrm>
            <a:off x="4299814" y="1976438"/>
            <a:ext cx="6680771" cy="4568825"/>
          </a:xfrm>
          <a:prstGeom prst="rect">
            <a:avLst/>
          </a:prstGeom>
        </p:spPr>
      </p:pic>
    </p:spTree>
    <p:extLst>
      <p:ext uri="{BB962C8B-B14F-4D97-AF65-F5344CB8AC3E}">
        <p14:creationId xmlns:p14="http://schemas.microsoft.com/office/powerpoint/2010/main" val="33950641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Performance Monitor (2 of 2)</a:t>
            </a:r>
          </a:p>
        </p:txBody>
      </p:sp>
      <p:sp>
        <p:nvSpPr>
          <p:cNvPr id="4" name="TextBox 3"/>
          <p:cNvSpPr txBox="1"/>
          <p:nvPr/>
        </p:nvSpPr>
        <p:spPr>
          <a:xfrm>
            <a:off x="1904214" y="1214143"/>
            <a:ext cx="4293495" cy="2349867"/>
          </a:xfrm>
          <a:prstGeom prst="rect">
            <a:avLst/>
          </a:prstGeom>
          <a:noFill/>
          <a:ln>
            <a:solidFill>
              <a:schemeClr val="tx1"/>
            </a:solidFill>
          </a:ln>
        </p:spPr>
        <p:txBody>
          <a:bodyPr wrap="square" rtlCol="0" anchor="ctr">
            <a:noAutofit/>
          </a:bodyPr>
          <a:lstStyle/>
          <a:p>
            <a:pPr lvl="0" fontAlgn="base">
              <a:spcBef>
                <a:spcPct val="0"/>
              </a:spcBef>
              <a:spcAft>
                <a:spcPct val="0"/>
              </a:spcAft>
            </a:pPr>
            <a:r>
              <a:rPr lang="en-US" sz="2040" b="1" dirty="0">
                <a:solidFill>
                  <a:srgbClr val="000000"/>
                </a:solidFill>
                <a:latin typeface="Segoe UI" pitchFamily="34" charset="0"/>
                <a:ea typeface="Segoe UI" pitchFamily="34" charset="0"/>
                <a:cs typeface="Segoe UI" pitchFamily="34" charset="0"/>
              </a:rPr>
              <a:t>Primary processor counters:</a:t>
            </a:r>
          </a:p>
          <a:p>
            <a:pPr marL="233149" indent="-233149" fontAlgn="base">
              <a:lnSpc>
                <a:spcPct val="90000"/>
              </a:lnSpc>
              <a:spcBef>
                <a:spcPct val="40000"/>
              </a:spcBef>
              <a:spcAft>
                <a:spcPct val="0"/>
              </a:spcAft>
              <a:buClr>
                <a:srgbClr val="006699"/>
              </a:buClr>
              <a:buFontTx/>
              <a:buChar char="•"/>
            </a:pPr>
            <a:r>
              <a:rPr lang="en-US" sz="2040" dirty="0">
                <a:solidFill>
                  <a:srgbClr val="000000"/>
                </a:solidFill>
                <a:latin typeface="Segoe UI" pitchFamily="34" charset="0"/>
                <a:ea typeface="Segoe UI" pitchFamily="34" charset="0"/>
                <a:cs typeface="Segoe UI" pitchFamily="34" charset="0"/>
              </a:rPr>
              <a:t>Processor &gt; % Processor Time</a:t>
            </a:r>
          </a:p>
          <a:p>
            <a:pPr marL="233149" indent="-233149" fontAlgn="base">
              <a:lnSpc>
                <a:spcPct val="90000"/>
              </a:lnSpc>
              <a:spcBef>
                <a:spcPct val="40000"/>
              </a:spcBef>
              <a:spcAft>
                <a:spcPct val="0"/>
              </a:spcAft>
              <a:buClr>
                <a:srgbClr val="006699"/>
              </a:buClr>
              <a:buFontTx/>
              <a:buChar char="•"/>
            </a:pPr>
            <a:r>
              <a:rPr lang="en-US" sz="2040" dirty="0">
                <a:solidFill>
                  <a:srgbClr val="000000"/>
                </a:solidFill>
                <a:latin typeface="Segoe UI" pitchFamily="34" charset="0"/>
                <a:ea typeface="Segoe UI" pitchFamily="34" charset="0"/>
                <a:cs typeface="Segoe UI" pitchFamily="34" charset="0"/>
              </a:rPr>
              <a:t>System &gt; Processor Queue Length</a:t>
            </a:r>
            <a:endParaRPr lang="en-IN" sz="2040" dirty="0">
              <a:solidFill>
                <a:srgbClr val="000000"/>
              </a:solidFill>
              <a:latin typeface="Segoe UI" pitchFamily="34" charset="0"/>
              <a:ea typeface="Segoe UI" pitchFamily="34" charset="0"/>
              <a:cs typeface="Segoe UI" pitchFamily="34" charset="0"/>
            </a:endParaRPr>
          </a:p>
        </p:txBody>
      </p:sp>
      <p:sp>
        <p:nvSpPr>
          <p:cNvPr id="6" name="TextBox 5"/>
          <p:cNvSpPr txBox="1"/>
          <p:nvPr/>
        </p:nvSpPr>
        <p:spPr>
          <a:xfrm>
            <a:off x="6353141" y="1214142"/>
            <a:ext cx="4296427" cy="2349867"/>
          </a:xfrm>
          <a:prstGeom prst="rect">
            <a:avLst/>
          </a:prstGeom>
          <a:noFill/>
          <a:ln>
            <a:solidFill>
              <a:schemeClr val="tx1"/>
            </a:solidFill>
          </a:ln>
        </p:spPr>
        <p:txBody>
          <a:bodyPr wrap="square" rtlCol="0" anchor="ctr">
            <a:noAutofit/>
          </a:bodyPr>
          <a:lstStyle/>
          <a:p>
            <a:pPr lvl="0" fontAlgn="base">
              <a:spcBef>
                <a:spcPct val="0"/>
              </a:spcBef>
              <a:spcAft>
                <a:spcPct val="0"/>
              </a:spcAft>
            </a:pPr>
            <a:r>
              <a:rPr lang="en-US" sz="2040" b="1" dirty="0">
                <a:solidFill>
                  <a:srgbClr val="000000"/>
                </a:solidFill>
                <a:latin typeface="Segoe UI" pitchFamily="34" charset="0"/>
                <a:ea typeface="Segoe UI" pitchFamily="34" charset="0"/>
                <a:cs typeface="Segoe UI" pitchFamily="34" charset="0"/>
              </a:rPr>
              <a:t>Primary disk counters:</a:t>
            </a:r>
          </a:p>
          <a:p>
            <a:pPr marL="233149" indent="-233149" fontAlgn="base">
              <a:lnSpc>
                <a:spcPct val="90000"/>
              </a:lnSpc>
              <a:spcBef>
                <a:spcPct val="40000"/>
              </a:spcBef>
              <a:spcAft>
                <a:spcPct val="0"/>
              </a:spcAft>
              <a:buClr>
                <a:srgbClr val="006699"/>
              </a:buClr>
              <a:buFontTx/>
              <a:buChar char="•"/>
            </a:pPr>
            <a:r>
              <a:rPr lang="en-US" sz="2040" dirty="0">
                <a:solidFill>
                  <a:srgbClr val="000000"/>
                </a:solidFill>
                <a:latin typeface="Segoe UI" pitchFamily="34" charset="0"/>
                <a:ea typeface="Segoe UI" pitchFamily="34" charset="0"/>
                <a:cs typeface="Segoe UI" pitchFamily="34" charset="0"/>
              </a:rPr>
              <a:t>Physical Disk &gt; % Disk Time</a:t>
            </a:r>
          </a:p>
          <a:p>
            <a:pPr marL="233149" indent="-233149" fontAlgn="base">
              <a:lnSpc>
                <a:spcPct val="90000"/>
              </a:lnSpc>
              <a:spcBef>
                <a:spcPct val="40000"/>
              </a:spcBef>
              <a:spcAft>
                <a:spcPct val="0"/>
              </a:spcAft>
              <a:buClr>
                <a:srgbClr val="006699"/>
              </a:buClr>
              <a:buFontTx/>
              <a:buChar char="•"/>
            </a:pPr>
            <a:r>
              <a:rPr lang="en-US" sz="2040" dirty="0">
                <a:solidFill>
                  <a:srgbClr val="000000"/>
                </a:solidFill>
                <a:latin typeface="Segoe UI" pitchFamily="34" charset="0"/>
                <a:ea typeface="Segoe UI" pitchFamily="34" charset="0"/>
                <a:cs typeface="Segoe UI" pitchFamily="34" charset="0"/>
              </a:rPr>
              <a:t>Physical Disk &gt; Avg. Disk Queue Length</a:t>
            </a:r>
            <a:endParaRPr lang="en-IN" sz="2040" dirty="0">
              <a:solidFill>
                <a:srgbClr val="000000"/>
              </a:solidFill>
              <a:latin typeface="Verdana" pitchFamily="34" charset="0"/>
              <a:cs typeface="Arial" charset="0"/>
            </a:endParaRPr>
          </a:p>
        </p:txBody>
      </p:sp>
      <p:sp>
        <p:nvSpPr>
          <p:cNvPr id="7" name="TextBox 6"/>
          <p:cNvSpPr txBox="1"/>
          <p:nvPr/>
        </p:nvSpPr>
        <p:spPr>
          <a:xfrm>
            <a:off x="1907146" y="3903443"/>
            <a:ext cx="4290563" cy="2519201"/>
          </a:xfrm>
          <a:prstGeom prst="rect">
            <a:avLst/>
          </a:prstGeom>
          <a:noFill/>
          <a:ln>
            <a:solidFill>
              <a:schemeClr val="tx1"/>
            </a:solidFill>
          </a:ln>
        </p:spPr>
        <p:txBody>
          <a:bodyPr wrap="square" rtlCol="0" anchor="ctr">
            <a:noAutofit/>
          </a:bodyPr>
          <a:lstStyle/>
          <a:p>
            <a:pPr lvl="0" fontAlgn="base">
              <a:spcBef>
                <a:spcPct val="0"/>
              </a:spcBef>
              <a:spcAft>
                <a:spcPct val="0"/>
              </a:spcAft>
            </a:pPr>
            <a:r>
              <a:rPr lang="en-US" sz="2040" b="1" dirty="0">
                <a:solidFill>
                  <a:srgbClr val="000000"/>
                </a:solidFill>
                <a:latin typeface="Segoe UI" pitchFamily="34" charset="0"/>
                <a:ea typeface="Segoe UI" pitchFamily="34" charset="0"/>
                <a:cs typeface="Segoe UI" pitchFamily="34" charset="0"/>
              </a:rPr>
              <a:t>Primary network counters:</a:t>
            </a:r>
          </a:p>
          <a:p>
            <a:pPr marL="233149" indent="-233149" fontAlgn="base">
              <a:lnSpc>
                <a:spcPct val="90000"/>
              </a:lnSpc>
              <a:spcBef>
                <a:spcPct val="40000"/>
              </a:spcBef>
              <a:spcAft>
                <a:spcPct val="0"/>
              </a:spcAft>
              <a:buClr>
                <a:srgbClr val="006699"/>
              </a:buClr>
              <a:buFontTx/>
              <a:buChar char="•"/>
            </a:pPr>
            <a:r>
              <a:rPr lang="en-US" sz="2040" dirty="0">
                <a:solidFill>
                  <a:srgbClr val="000000"/>
                </a:solidFill>
                <a:latin typeface="Segoe UI" pitchFamily="34" charset="0"/>
                <a:ea typeface="Segoe UI" pitchFamily="34" charset="0"/>
                <a:cs typeface="Segoe UI" pitchFamily="34" charset="0"/>
              </a:rPr>
              <a:t>Network Interface &gt; Output Queue Length</a:t>
            </a:r>
          </a:p>
          <a:p>
            <a:pPr marL="233149" indent="-233149" fontAlgn="base">
              <a:lnSpc>
                <a:spcPct val="90000"/>
              </a:lnSpc>
              <a:spcBef>
                <a:spcPct val="40000"/>
              </a:spcBef>
              <a:spcAft>
                <a:spcPct val="0"/>
              </a:spcAft>
              <a:buClr>
                <a:srgbClr val="006699"/>
              </a:buClr>
              <a:buFontTx/>
              <a:buChar char="•"/>
            </a:pPr>
            <a:r>
              <a:rPr lang="en-US" sz="2040" dirty="0">
                <a:solidFill>
                  <a:srgbClr val="000000"/>
                </a:solidFill>
                <a:latin typeface="Segoe UI" pitchFamily="34" charset="0"/>
                <a:ea typeface="Segoe UI" pitchFamily="34" charset="0"/>
                <a:cs typeface="Segoe UI" pitchFamily="34" charset="0"/>
              </a:rPr>
              <a:t>Network Interface &gt; Bytes Total/sec</a:t>
            </a:r>
            <a:endParaRPr lang="en-IN" sz="2040" dirty="0">
              <a:solidFill>
                <a:srgbClr val="000000"/>
              </a:solidFill>
              <a:latin typeface="Segoe UI" pitchFamily="34" charset="0"/>
              <a:ea typeface="Segoe UI" pitchFamily="34" charset="0"/>
              <a:cs typeface="Segoe UI" pitchFamily="34" charset="0"/>
            </a:endParaRPr>
          </a:p>
        </p:txBody>
      </p:sp>
      <p:sp>
        <p:nvSpPr>
          <p:cNvPr id="5" name="TextBox 4"/>
          <p:cNvSpPr txBox="1"/>
          <p:nvPr/>
        </p:nvSpPr>
        <p:spPr>
          <a:xfrm>
            <a:off x="6338478" y="3903444"/>
            <a:ext cx="4293494" cy="2519200"/>
          </a:xfrm>
          <a:prstGeom prst="rect">
            <a:avLst/>
          </a:prstGeom>
          <a:noFill/>
          <a:ln>
            <a:solidFill>
              <a:schemeClr val="tx1"/>
            </a:solidFill>
          </a:ln>
        </p:spPr>
        <p:txBody>
          <a:bodyPr wrap="square" rtlCol="0" anchor="ctr">
            <a:noAutofit/>
          </a:bodyPr>
          <a:lstStyle/>
          <a:p>
            <a:pPr lvl="0" fontAlgn="base">
              <a:spcBef>
                <a:spcPct val="0"/>
              </a:spcBef>
              <a:spcAft>
                <a:spcPct val="0"/>
              </a:spcAft>
            </a:pPr>
            <a:r>
              <a:rPr lang="en-US" sz="2040" b="1" dirty="0">
                <a:solidFill>
                  <a:srgbClr val="000000"/>
                </a:solidFill>
                <a:latin typeface="Segoe UI" pitchFamily="34" charset="0"/>
                <a:ea typeface="Segoe UI" pitchFamily="34" charset="0"/>
                <a:cs typeface="Segoe UI" pitchFamily="34" charset="0"/>
              </a:rPr>
              <a:t>Primary memory counter:</a:t>
            </a:r>
          </a:p>
          <a:p>
            <a:pPr marL="233149" indent="-233149" fontAlgn="base">
              <a:lnSpc>
                <a:spcPct val="90000"/>
              </a:lnSpc>
              <a:spcBef>
                <a:spcPct val="40000"/>
              </a:spcBef>
              <a:spcAft>
                <a:spcPct val="0"/>
              </a:spcAft>
              <a:buClr>
                <a:srgbClr val="006699"/>
              </a:buClr>
              <a:buFontTx/>
              <a:buChar char="•"/>
            </a:pPr>
            <a:r>
              <a:rPr lang="en-US" sz="2040" dirty="0">
                <a:solidFill>
                  <a:srgbClr val="000000"/>
                </a:solidFill>
                <a:latin typeface="Segoe UI" pitchFamily="34" charset="0"/>
                <a:ea typeface="Segoe UI" pitchFamily="34" charset="0"/>
                <a:cs typeface="Segoe UI" pitchFamily="34" charset="0"/>
              </a:rPr>
              <a:t>The Memory &gt; Pages/sec</a:t>
            </a:r>
            <a:endParaRPr lang="en-IN" sz="2040" dirty="0">
              <a:solidFill>
                <a:srgbClr val="0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846044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Resource Monitor</a:t>
            </a:r>
          </a:p>
        </p:txBody>
      </p:sp>
      <p:pic>
        <p:nvPicPr>
          <p:cNvPr id="6" name="Content Placeholder 5" descr="A screenshot of Resource Monitor is displayed. The Overview tab is selected, displaying details for CPU and Disk. The tabs for Network and Memory are also present, but not expanded. Overlaid is a second screenshot of Resource Monitor. The CPU tab is selected, displaying details about the Processes and Services that are running.">
            <a:extLst>
              <a:ext uri="{FF2B5EF4-FFF2-40B4-BE49-F238E27FC236}">
                <a16:creationId xmlns:a16="http://schemas.microsoft.com/office/drawing/2014/main" id="{0E5F19DB-1AE6-4CFB-BF4B-F69AB00CC4D7}"/>
              </a:ext>
            </a:extLst>
          </p:cNvPr>
          <p:cNvPicPr>
            <a:picLocks noGrp="1" noChangeAspect="1"/>
          </p:cNvPicPr>
          <p:nvPr>
            <p:ph sz="quarter" idx="10"/>
          </p:nvPr>
        </p:nvPicPr>
        <p:blipFill>
          <a:blip r:embed="rId3"/>
          <a:stretch>
            <a:fillRect/>
          </a:stretch>
        </p:blipFill>
        <p:spPr>
          <a:xfrm>
            <a:off x="2412853" y="1976438"/>
            <a:ext cx="7648870" cy="4568825"/>
          </a:xfrm>
          <a:prstGeom prst="rect">
            <a:avLst/>
          </a:prstGeom>
        </p:spPr>
      </p:pic>
      <p:sp>
        <p:nvSpPr>
          <p:cNvPr id="4" name="Text Placeholder 3">
            <a:extLst>
              <a:ext uri="{FF2B5EF4-FFF2-40B4-BE49-F238E27FC236}">
                <a16:creationId xmlns:a16="http://schemas.microsoft.com/office/drawing/2014/main" id="{20C34AC1-9CE8-47E3-A843-429ED824ADF9}"/>
              </a:ext>
            </a:extLst>
          </p:cNvPr>
          <p:cNvSpPr>
            <a:spLocks noGrp="1"/>
          </p:cNvSpPr>
          <p:nvPr>
            <p:ph type="body" sz="quarter" idx="11"/>
          </p:nvPr>
        </p:nvSpPr>
        <p:spPr/>
        <p:txBody>
          <a:bodyPr/>
          <a:lstStyle/>
          <a:p>
            <a:pPr lvl="0" fontAlgn="base">
              <a:spcBef>
                <a:spcPct val="0"/>
              </a:spcBef>
              <a:spcAft>
                <a:spcPct val="0"/>
              </a:spcAft>
            </a:pPr>
            <a:r>
              <a:rPr lang="en-US" dirty="0">
                <a:latin typeface="Segoe UI" pitchFamily="34" charset="0"/>
                <a:ea typeface="Segoe UI" pitchFamily="34" charset="0"/>
                <a:cs typeface="Segoe UI" pitchFamily="34" charset="0"/>
              </a:rPr>
              <a:t>Resource Monitor provides an in-depth understanding at the real-time performance of your server</a:t>
            </a:r>
            <a:endParaRPr lang="en-IN"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9158031"/>
      </p:ext>
    </p:extLst>
  </p:cSld>
  <p:clrMapOvr>
    <a:masterClrMapping/>
  </p:clrMapOvr>
  <p:transition>
    <p:fade/>
  </p:transition>
</p:sld>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8671704-E481-4622-B691-B64EE51CE209}" vid="{66A5E2EB-49D4-4F38-8E6F-DF2D6F01C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1623b5f4-7825-477d-b8f4-76af0b5f430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d33d5b4-b403-4418-9083-d4f3492e7e23"/>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WS-nnnT00A__M#</Template>
  <TotalTime>464</TotalTime>
  <Words>5554</Words>
  <Application>Microsoft Office PowerPoint</Application>
  <PresentationFormat>Custom</PresentationFormat>
  <Paragraphs>581</Paragraphs>
  <Slides>46</Slides>
  <Notes>46</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Consolas</vt:lpstr>
      <vt:lpstr>Courier New</vt:lpstr>
      <vt:lpstr>Segoe UI</vt:lpstr>
      <vt:lpstr>Segoe UI Semibold</vt:lpstr>
      <vt:lpstr>Verdana</vt:lpstr>
      <vt:lpstr>Wingdings</vt:lpstr>
      <vt:lpstr>1_2007-theme</vt:lpstr>
      <vt:lpstr>WS-011 Windows Server 2019 Administration</vt:lpstr>
      <vt:lpstr>Module 11: Server and performance monitoring in Windows Server</vt:lpstr>
      <vt:lpstr>Module overview</vt:lpstr>
      <vt:lpstr>Lesson 1: Overview of Windows Server monitoring tools</vt:lpstr>
      <vt:lpstr>Lesson 1 overview</vt:lpstr>
      <vt:lpstr>Overview of Task Manager</vt:lpstr>
      <vt:lpstr>Overview of Performance Monitor (1 of 2)</vt:lpstr>
      <vt:lpstr>Overview of Performance Monitor (2 of 2)</vt:lpstr>
      <vt:lpstr>Overview of Resource Monitor</vt:lpstr>
      <vt:lpstr>Overview of Reliability Monitor</vt:lpstr>
      <vt:lpstr>Overview of Event Viewer</vt:lpstr>
      <vt:lpstr>Monitor a server with Server Manager</vt:lpstr>
      <vt:lpstr>Monitor a server with Windows Admin Center</vt:lpstr>
      <vt:lpstr>Use Windows Sysinternals tools to monitor servers</vt:lpstr>
      <vt:lpstr>Lesson 1: Test your knowledge</vt:lpstr>
      <vt:lpstr>Lesson 2: Using Performance Monitor</vt:lpstr>
      <vt:lpstr>Lesson 2 overview</vt:lpstr>
      <vt:lpstr>Overview of baselines, trends, and capacity planning</vt:lpstr>
      <vt:lpstr>What are data collector sets?</vt:lpstr>
      <vt:lpstr>Demonstration: Capture counter data with a data collector set</vt:lpstr>
      <vt:lpstr>Demonstration: Capture counter data with a data collector set (2 of 3)</vt:lpstr>
      <vt:lpstr>Demonstration: Capture counter data with a data collector set (3 of 3)</vt:lpstr>
      <vt:lpstr>Demonstration: Configure an alert</vt:lpstr>
      <vt:lpstr>Demonstration: Configure an alert (2 of 2)</vt:lpstr>
      <vt:lpstr>Demonstration: View reports in Performance Monitor</vt:lpstr>
      <vt:lpstr>Monitor network infrastructure services</vt:lpstr>
      <vt:lpstr>Considerations for monitoring virtual machines</vt:lpstr>
      <vt:lpstr>Performance monitoring with Windows Admin Center</vt:lpstr>
      <vt:lpstr>Lesson 2: Test your knowledge</vt:lpstr>
      <vt:lpstr>Lesson 3: Monitoring  event logs for troubleshooting</vt:lpstr>
      <vt:lpstr>Lesson 3 overview</vt:lpstr>
      <vt:lpstr>Use Server Manager to review event logs</vt:lpstr>
      <vt:lpstr>What is a custom view?</vt:lpstr>
      <vt:lpstr>Demonstration: Create a custom view</vt:lpstr>
      <vt:lpstr>What are event log subscriptions?</vt:lpstr>
      <vt:lpstr>Demonstration: Configure an event subscription</vt:lpstr>
      <vt:lpstr>Demonstration: Configure an event subscription (2 of 2)</vt:lpstr>
      <vt:lpstr>Lesson 3: Test your knowledge</vt:lpstr>
      <vt:lpstr>Instructor-led lab: Monitoring and troubleshooting Windows Server</vt:lpstr>
      <vt:lpstr>Lab: Monitoring and troubleshooting Windows Server</vt:lpstr>
      <vt:lpstr>Lab scenario</vt:lpstr>
      <vt:lpstr>Lab-review question</vt:lpstr>
      <vt:lpstr>Lab-review answer</vt:lpstr>
      <vt:lpstr>Module-review questions</vt:lpstr>
      <vt:lpstr>Module-review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materials</dc:title>
  <dc:creator>Vineesh</dc:creator>
  <cp:lastModifiedBy>Lakshmy Nair</cp:lastModifiedBy>
  <cp:revision>56</cp:revision>
  <dcterms:created xsi:type="dcterms:W3CDTF">2020-06-08T06:13:07Z</dcterms:created>
  <dcterms:modified xsi:type="dcterms:W3CDTF">2020-08-24T17:40:34Z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